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theme/theme1.xml" ContentType="application/vnd.openxmlformats-officedocument.theme+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_rels/presentation.xml.rels" ContentType="application/vnd.openxmlformats-package.relationships+xml"/>
  <Override PartName="/ppt/slides/slide9.xml" ContentType="application/vnd.openxmlformats-officedocument.presentationml.slide+xml"/>
  <Override PartName="/ppt/slides/slide26.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20.xml" ContentType="application/vnd.openxmlformats-officedocument.presentationml.slide+xml"/>
  <Override PartName="/ppt/slides/slide4.xml" ContentType="application/vnd.openxmlformats-officedocument.presentationml.slide+xml"/>
  <Override PartName="/ppt/slides/slide21.xml" ContentType="application/vnd.openxmlformats-officedocument.presentationml.slide+xml"/>
  <Override PartName="/ppt/slides/slide5.xml" ContentType="application/vnd.openxmlformats-officedocument.presentationml.slide+xml"/>
  <Override PartName="/ppt/slides/slide22.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_rels/slide53.xml.rels" ContentType="application/vnd.openxmlformats-package.relationships+xml"/>
  <Override PartName="/ppt/slides/_rels/slide9.xml.rels" ContentType="application/vnd.openxmlformats-package.relationships+xml"/>
  <Override PartName="/ppt/slides/_rels/slide35.xml.rels" ContentType="application/vnd.openxmlformats-package.relationships+xml"/>
  <Override PartName="/ppt/slides/_rels/slide168.xml.rels" ContentType="application/vnd.openxmlformats-package.relationships+xml"/>
  <Override PartName="/ppt/slides/_rels/slide1.xml.rels" ContentType="application/vnd.openxmlformats-package.relationships+xml"/>
  <Override PartName="/ppt/slides/_rels/slide36.xml.rels" ContentType="application/vnd.openxmlformats-package.relationships+xml"/>
  <Override PartName="/ppt/slides/_rels/slide169.xml.rels" ContentType="application/vnd.openxmlformats-package.relationships+xml"/>
  <Override PartName="/ppt/slides/_rels/slide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38.xml.rels" ContentType="application/vnd.openxmlformats-package.relationships+xml"/>
  <Override PartName="/ppt/slides/_rels/slide4.xml.rels" ContentType="application/vnd.openxmlformats-package.relationships+xml"/>
  <Override PartName="/ppt/slides/_rels/slide39.xml.rels" ContentType="application/vnd.openxmlformats-package.relationships+xml"/>
  <Override PartName="/ppt/slides/_rels/slide5.xml.rels" ContentType="application/vnd.openxmlformats-package.relationships+xml"/>
  <Override PartName="/ppt/slides/_rels/slide50.xml.rels" ContentType="application/vnd.openxmlformats-package.relationships+xml"/>
  <Override PartName="/ppt/slides/_rels/slide6.xml.rels" ContentType="application/vnd.openxmlformats-package.relationships+xml"/>
  <Override PartName="/ppt/slides/_rels/slide51.xml.rels" ContentType="application/vnd.openxmlformats-package.relationships+xml"/>
  <Override PartName="/ppt/slides/_rels/slide7.xml.rels" ContentType="application/vnd.openxmlformats-package.relationships+xml"/>
  <Override PartName="/ppt/slides/_rels/slide52.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25.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slides/_rels/slide45.xml.rels" ContentType="application/vnd.openxmlformats-package.relationships+xml"/>
  <Override PartName="/ppt/slides/_rels/slide46.xml.rels" ContentType="application/vnd.openxmlformats-package.relationships+xml"/>
  <Override PartName="/ppt/slides/_rels/slide47.xml.rels" ContentType="application/vnd.openxmlformats-package.relationships+xml"/>
  <Override PartName="/ppt/slides/_rels/slide48.xml.rels" ContentType="application/vnd.openxmlformats-package.relationships+xml"/>
  <Override PartName="/ppt/slides/_rels/slide49.xml.rels" ContentType="application/vnd.openxmlformats-package.relationships+xml"/>
  <Override PartName="/ppt/slides/_rels/slide54.xml.rels" ContentType="application/vnd.openxmlformats-package.relationships+xml"/>
  <Override PartName="/ppt/slides/_rels/slide55.xml.rels" ContentType="application/vnd.openxmlformats-package.relationships+xml"/>
  <Override PartName="/ppt/slides/_rels/slide56.xml.rels" ContentType="application/vnd.openxmlformats-package.relationships+xml"/>
  <Override PartName="/ppt/slides/_rels/slide57.xml.rels" ContentType="application/vnd.openxmlformats-package.relationships+xml"/>
  <Override PartName="/ppt/slides/_rels/slide58.xml.rels" ContentType="application/vnd.openxmlformats-package.relationships+xml"/>
  <Override PartName="/ppt/slides/_rels/slide59.xml.rels" ContentType="application/vnd.openxmlformats-package.relationships+xml"/>
  <Override PartName="/ppt/slides/_rels/slide60.xml.rels" ContentType="application/vnd.openxmlformats-package.relationships+xml"/>
  <Override PartName="/ppt/slides/_rels/slide61.xml.rels" ContentType="application/vnd.openxmlformats-package.relationships+xml"/>
  <Override PartName="/ppt/slides/_rels/slide62.xml.rels" ContentType="application/vnd.openxmlformats-package.relationships+xml"/>
  <Override PartName="/ppt/slides/_rels/slide63.xml.rels" ContentType="application/vnd.openxmlformats-package.relationships+xml"/>
  <Override PartName="/ppt/slides/_rels/slide64.xml.rels" ContentType="application/vnd.openxmlformats-package.relationships+xml"/>
  <Override PartName="/ppt/slides/_rels/slide65.xml.rels" ContentType="application/vnd.openxmlformats-package.relationships+xml"/>
  <Override PartName="/ppt/slides/_rels/slide66.xml.rels" ContentType="application/vnd.openxmlformats-package.relationships+xml"/>
  <Override PartName="/ppt/slides/_rels/slide67.xml.rels" ContentType="application/vnd.openxmlformats-package.relationships+xml"/>
  <Override PartName="/ppt/slides/_rels/slide68.xml.rels" ContentType="application/vnd.openxmlformats-package.relationships+xml"/>
  <Override PartName="/ppt/slides/_rels/slide69.xml.rels" ContentType="application/vnd.openxmlformats-package.relationships+xml"/>
  <Override PartName="/ppt/slides/_rels/slide70.xml.rels" ContentType="application/vnd.openxmlformats-package.relationships+xml"/>
  <Override PartName="/ppt/slides/_rels/slide71.xml.rels" ContentType="application/vnd.openxmlformats-package.relationships+xml"/>
  <Override PartName="/ppt/slides/_rels/slide72.xml.rels" ContentType="application/vnd.openxmlformats-package.relationships+xml"/>
  <Override PartName="/ppt/slides/_rels/slide73.xml.rels" ContentType="application/vnd.openxmlformats-package.relationships+xml"/>
  <Override PartName="/ppt/slides/_rels/slide74.xml.rels" ContentType="application/vnd.openxmlformats-package.relationships+xml"/>
  <Override PartName="/ppt/slides/_rels/slide75.xml.rels" ContentType="application/vnd.openxmlformats-package.relationships+xml"/>
  <Override PartName="/ppt/slides/_rels/slide76.xml.rels" ContentType="application/vnd.openxmlformats-package.relationships+xml"/>
  <Override PartName="/ppt/slides/_rels/slide77.xml.rels" ContentType="application/vnd.openxmlformats-package.relationships+xml"/>
  <Override PartName="/ppt/slides/_rels/slide78.xml.rels" ContentType="application/vnd.openxmlformats-package.relationships+xml"/>
  <Override PartName="/ppt/slides/_rels/slide79.xml.rels" ContentType="application/vnd.openxmlformats-package.relationships+xml"/>
  <Override PartName="/ppt/slides/_rels/slide80.xml.rels" ContentType="application/vnd.openxmlformats-package.relationships+xml"/>
  <Override PartName="/ppt/slides/_rels/slide81.xml.rels" ContentType="application/vnd.openxmlformats-package.relationships+xml"/>
  <Override PartName="/ppt/slides/_rels/slide82.xml.rels" ContentType="application/vnd.openxmlformats-package.relationships+xml"/>
  <Override PartName="/ppt/slides/_rels/slide83.xml.rels" ContentType="application/vnd.openxmlformats-package.relationships+xml"/>
  <Override PartName="/ppt/slides/_rels/slide84.xml.rels" ContentType="application/vnd.openxmlformats-package.relationships+xml"/>
  <Override PartName="/ppt/slides/_rels/slide85.xml.rels" ContentType="application/vnd.openxmlformats-package.relationships+xml"/>
  <Override PartName="/ppt/slides/_rels/slide86.xml.rels" ContentType="application/vnd.openxmlformats-package.relationships+xml"/>
  <Override PartName="/ppt/slides/_rels/slide87.xml.rels" ContentType="application/vnd.openxmlformats-package.relationships+xml"/>
  <Override PartName="/ppt/slides/_rels/slide88.xml.rels" ContentType="application/vnd.openxmlformats-package.relationships+xml"/>
  <Override PartName="/ppt/slides/_rels/slide89.xml.rels" ContentType="application/vnd.openxmlformats-package.relationships+xml"/>
  <Override PartName="/ppt/slides/_rels/slide90.xml.rels" ContentType="application/vnd.openxmlformats-package.relationships+xml"/>
  <Override PartName="/ppt/slides/_rels/slide91.xml.rels" ContentType="application/vnd.openxmlformats-package.relationships+xml"/>
  <Override PartName="/ppt/slides/_rels/slide92.xml.rels" ContentType="application/vnd.openxmlformats-package.relationships+xml"/>
  <Override PartName="/ppt/slides/_rels/slide93.xml.rels" ContentType="application/vnd.openxmlformats-package.relationships+xml"/>
  <Override PartName="/ppt/slides/_rels/slide94.xml.rels" ContentType="application/vnd.openxmlformats-package.relationships+xml"/>
  <Override PartName="/ppt/slides/_rels/slide95.xml.rels" ContentType="application/vnd.openxmlformats-package.relationships+xml"/>
  <Override PartName="/ppt/slides/_rels/slide96.xml.rels" ContentType="application/vnd.openxmlformats-package.relationships+xml"/>
  <Override PartName="/ppt/slides/_rels/slide97.xml.rels" ContentType="application/vnd.openxmlformats-package.relationships+xml"/>
  <Override PartName="/ppt/slides/_rels/slide98.xml.rels" ContentType="application/vnd.openxmlformats-package.relationships+xml"/>
  <Override PartName="/ppt/slides/_rels/slide99.xml.rels" ContentType="application/vnd.openxmlformats-package.relationships+xml"/>
  <Override PartName="/ppt/slides/_rels/slide100.xml.rels" ContentType="application/vnd.openxmlformats-package.relationships+xml"/>
  <Override PartName="/ppt/slides/_rels/slide101.xml.rels" ContentType="application/vnd.openxmlformats-package.relationships+xml"/>
  <Override PartName="/ppt/slides/_rels/slide102.xml.rels" ContentType="application/vnd.openxmlformats-package.relationships+xml"/>
  <Override PartName="/ppt/slides/_rels/slide103.xml.rels" ContentType="application/vnd.openxmlformats-package.relationships+xml"/>
  <Override PartName="/ppt/slides/_rels/slide104.xml.rels" ContentType="application/vnd.openxmlformats-package.relationships+xml"/>
  <Override PartName="/ppt/slides/_rels/slide105.xml.rels" ContentType="application/vnd.openxmlformats-package.relationships+xml"/>
  <Override PartName="/ppt/slides/_rels/slide106.xml.rels" ContentType="application/vnd.openxmlformats-package.relationships+xml"/>
  <Override PartName="/ppt/slides/_rels/slide107.xml.rels" ContentType="application/vnd.openxmlformats-package.relationships+xml"/>
  <Override PartName="/ppt/slides/_rels/slide108.xml.rels" ContentType="application/vnd.openxmlformats-package.relationships+xml"/>
  <Override PartName="/ppt/slides/_rels/slide109.xml.rels" ContentType="application/vnd.openxmlformats-package.relationships+xml"/>
  <Override PartName="/ppt/slides/_rels/slide110.xml.rels" ContentType="application/vnd.openxmlformats-package.relationships+xml"/>
  <Override PartName="/ppt/slides/_rels/slide111.xml.rels" ContentType="application/vnd.openxmlformats-package.relationships+xml"/>
  <Override PartName="/ppt/slides/_rels/slide112.xml.rels" ContentType="application/vnd.openxmlformats-package.relationships+xml"/>
  <Override PartName="/ppt/slides/_rels/slide113.xml.rels" ContentType="application/vnd.openxmlformats-package.relationships+xml"/>
  <Override PartName="/ppt/slides/_rels/slide114.xml.rels" ContentType="application/vnd.openxmlformats-package.relationships+xml"/>
  <Override PartName="/ppt/slides/_rels/slide115.xml.rels" ContentType="application/vnd.openxmlformats-package.relationships+xml"/>
  <Override PartName="/ppt/slides/_rels/slide116.xml.rels" ContentType="application/vnd.openxmlformats-package.relationships+xml"/>
  <Override PartName="/ppt/slides/_rels/slide117.xml.rels" ContentType="application/vnd.openxmlformats-package.relationships+xml"/>
  <Override PartName="/ppt/slides/_rels/slide118.xml.rels" ContentType="application/vnd.openxmlformats-package.relationships+xml"/>
  <Override PartName="/ppt/slides/_rels/slide119.xml.rels" ContentType="application/vnd.openxmlformats-package.relationships+xml"/>
  <Override PartName="/ppt/slides/_rels/slide120.xml.rels" ContentType="application/vnd.openxmlformats-package.relationships+xml"/>
  <Override PartName="/ppt/slides/_rels/slide121.xml.rels" ContentType="application/vnd.openxmlformats-package.relationships+xml"/>
  <Override PartName="/ppt/slides/_rels/slide122.xml.rels" ContentType="application/vnd.openxmlformats-package.relationships+xml"/>
  <Override PartName="/ppt/slides/_rels/slide123.xml.rels" ContentType="application/vnd.openxmlformats-package.relationships+xml"/>
  <Override PartName="/ppt/slides/_rels/slide124.xml.rels" ContentType="application/vnd.openxmlformats-package.relationships+xml"/>
  <Override PartName="/ppt/slides/_rels/slide125.xml.rels" ContentType="application/vnd.openxmlformats-package.relationships+xml"/>
  <Override PartName="/ppt/slides/_rels/slide126.xml.rels" ContentType="application/vnd.openxmlformats-package.relationships+xml"/>
  <Override PartName="/ppt/slides/_rels/slide127.xml.rels" ContentType="application/vnd.openxmlformats-package.relationships+xml"/>
  <Override PartName="/ppt/slides/_rels/slide128.xml.rels" ContentType="application/vnd.openxmlformats-package.relationships+xml"/>
  <Override PartName="/ppt/slides/_rels/slide129.xml.rels" ContentType="application/vnd.openxmlformats-package.relationships+xml"/>
  <Override PartName="/ppt/slides/_rels/slide130.xml.rels" ContentType="application/vnd.openxmlformats-package.relationships+xml"/>
  <Override PartName="/ppt/slides/_rels/slide131.xml.rels" ContentType="application/vnd.openxmlformats-package.relationships+xml"/>
  <Override PartName="/ppt/slides/_rels/slide132.xml.rels" ContentType="application/vnd.openxmlformats-package.relationships+xml"/>
  <Override PartName="/ppt/slides/_rels/slide133.xml.rels" ContentType="application/vnd.openxmlformats-package.relationships+xml"/>
  <Override PartName="/ppt/slides/_rels/slide134.xml.rels" ContentType="application/vnd.openxmlformats-package.relationships+xml"/>
  <Override PartName="/ppt/slides/_rels/slide135.xml.rels" ContentType="application/vnd.openxmlformats-package.relationships+xml"/>
  <Override PartName="/ppt/slides/_rels/slide136.xml.rels" ContentType="application/vnd.openxmlformats-package.relationships+xml"/>
  <Override PartName="/ppt/slides/_rels/slide137.xml.rels" ContentType="application/vnd.openxmlformats-package.relationships+xml"/>
  <Override PartName="/ppt/slides/_rels/slide138.xml.rels" ContentType="application/vnd.openxmlformats-package.relationships+xml"/>
  <Override PartName="/ppt/slides/_rels/slide139.xml.rels" ContentType="application/vnd.openxmlformats-package.relationships+xml"/>
  <Override PartName="/ppt/slides/_rels/slide140.xml.rels" ContentType="application/vnd.openxmlformats-package.relationships+xml"/>
  <Override PartName="/ppt/slides/_rels/slide141.xml.rels" ContentType="application/vnd.openxmlformats-package.relationships+xml"/>
  <Override PartName="/ppt/slides/_rels/slide142.xml.rels" ContentType="application/vnd.openxmlformats-package.relationships+xml"/>
  <Override PartName="/ppt/slides/_rels/slide143.xml.rels" ContentType="application/vnd.openxmlformats-package.relationships+xml"/>
  <Override PartName="/ppt/slides/_rels/slide144.xml.rels" ContentType="application/vnd.openxmlformats-package.relationships+xml"/>
  <Override PartName="/ppt/slides/_rels/slide145.xml.rels" ContentType="application/vnd.openxmlformats-package.relationships+xml"/>
  <Override PartName="/ppt/slides/_rels/slide146.xml.rels" ContentType="application/vnd.openxmlformats-package.relationships+xml"/>
  <Override PartName="/ppt/slides/_rels/slide147.xml.rels" ContentType="application/vnd.openxmlformats-package.relationships+xml"/>
  <Override PartName="/ppt/slides/_rels/slide148.xml.rels" ContentType="application/vnd.openxmlformats-package.relationships+xml"/>
  <Override PartName="/ppt/slides/_rels/slide149.xml.rels" ContentType="application/vnd.openxmlformats-package.relationships+xml"/>
  <Override PartName="/ppt/slides/_rels/slide150.xml.rels" ContentType="application/vnd.openxmlformats-package.relationships+xml"/>
  <Override PartName="/ppt/slides/_rels/slide151.xml.rels" ContentType="application/vnd.openxmlformats-package.relationships+xml"/>
  <Override PartName="/ppt/slides/_rels/slide152.xml.rels" ContentType="application/vnd.openxmlformats-package.relationships+xml"/>
  <Override PartName="/ppt/slides/_rels/slide153.xml.rels" ContentType="application/vnd.openxmlformats-package.relationships+xml"/>
  <Override PartName="/ppt/slides/_rels/slide154.xml.rels" ContentType="application/vnd.openxmlformats-package.relationships+xml"/>
  <Override PartName="/ppt/slides/_rels/slide155.xml.rels" ContentType="application/vnd.openxmlformats-package.relationships+xml"/>
  <Override PartName="/ppt/slides/_rels/slide156.xml.rels" ContentType="application/vnd.openxmlformats-package.relationships+xml"/>
  <Override PartName="/ppt/slides/_rels/slide157.xml.rels" ContentType="application/vnd.openxmlformats-package.relationships+xml"/>
  <Override PartName="/ppt/slides/_rels/slide158.xml.rels" ContentType="application/vnd.openxmlformats-package.relationships+xml"/>
  <Override PartName="/ppt/slides/_rels/slide159.xml.rels" ContentType="application/vnd.openxmlformats-package.relationships+xml"/>
  <Override PartName="/ppt/slides/_rels/slide160.xml.rels" ContentType="application/vnd.openxmlformats-package.relationships+xml"/>
  <Override PartName="/ppt/slides/_rels/slide161.xml.rels" ContentType="application/vnd.openxmlformats-package.relationships+xml"/>
  <Override PartName="/ppt/slides/_rels/slide162.xml.rels" ContentType="application/vnd.openxmlformats-package.relationships+xml"/>
  <Override PartName="/ppt/slides/_rels/slide163.xml.rels" ContentType="application/vnd.openxmlformats-package.relationships+xml"/>
  <Override PartName="/ppt/slides/_rels/slide164.xml.rels" ContentType="application/vnd.openxmlformats-package.relationships+xml"/>
  <Override PartName="/ppt/slides/_rels/slide165.xml.rels" ContentType="application/vnd.openxmlformats-package.relationships+xml"/>
  <Override PartName="/ppt/slides/_rels/slide166.xml.rels" ContentType="application/vnd.openxmlformats-package.relationships+xml"/>
  <Override PartName="/ppt/slides/_rels/slide167.xml.rels" ContentType="application/vnd.openxmlformats-package.relationships+xml"/>
  <Override PartName="/ppt/slides/_rels/slide170.xml.rels" ContentType="application/vnd.openxmlformats-package.relationships+xml"/>
  <Override PartName="/ppt/slides/_rels/slide171.xml.rels" ContentType="application/vnd.openxmlformats-package.relationships+xml"/>
  <Override PartName="/ppt/slides/_rels/slide172.xml.rels" ContentType="application/vnd.openxmlformats-package.relationships+xml"/>
  <Override PartName="/ppt/slides/_rels/slide173.xml.rels" ContentType="application/vnd.openxmlformats-package.relationships+xml"/>
  <Override PartName="/ppt/slides/_rels/slide174.xml.rels" ContentType="application/vnd.openxmlformats-package.relationships+xml"/>
  <Override PartName="/ppt/slides/_rels/slide175.xml.rels" ContentType="application/vnd.openxmlformats-package.relationships+xml"/>
  <Override PartName="/ppt/slides/_rels/slide176.xml.rels" ContentType="application/vnd.openxmlformats-package.relationships+xml"/>
  <Override PartName="/ppt/slides/_rels/slide177.xml.rels" ContentType="application/vnd.openxmlformats-package.relationships+xml"/>
  <Override PartName="/ppt/slides/_rels/slide178.xml.rels" ContentType="application/vnd.openxmlformats-package.relationships+xml"/>
  <Override PartName="/ppt/slides/_rels/slide179.xml.rels" ContentType="application/vnd.openxmlformats-package.relationships+xml"/>
  <Override PartName="/ppt/slides/_rels/slide180.xml.rels" ContentType="application/vnd.openxmlformats-package.relationships+xml"/>
  <Override PartName="/ppt/slides/_rels/slide181.xml.rels" ContentType="application/vnd.openxmlformats-package.relationships+xml"/>
  <Override PartName="/ppt/slides/_rels/slide182.xml.rels" ContentType="application/vnd.openxmlformats-package.relationships+xml"/>
  <Override PartName="/ppt/slides/_rels/slide183.xml.rels" ContentType="application/vnd.openxmlformats-package.relationships+xml"/>
  <Override PartName="/ppt/slides/_rels/slide184.xml.rels" ContentType="application/vnd.openxmlformats-package.relationships+xml"/>
  <Override PartName="/ppt/slides/_rels/slide185.xml.rels" ContentType="application/vnd.openxmlformats-package.relationships+xml"/>
  <Override PartName="/ppt/slides/_rels/slide186.xml.rels" ContentType="application/vnd.openxmlformats-package.relationships+xml"/>
  <Override PartName="/ppt/slides/_rels/slide187.xml.rels" ContentType="application/vnd.openxmlformats-package.relationships+xml"/>
  <Override PartName="/ppt/slides/_rels/slide188.xml.rels" ContentType="application/vnd.openxmlformats-package.relationships+xml"/>
  <Override PartName="/ppt/slides/_rels/slide189.xml.rels" ContentType="application/vnd.openxmlformats-package.relationships+xml"/>
  <Override PartName="/ppt/slides/_rels/slide190.xml.rels" ContentType="application/vnd.openxmlformats-package.relationships+xml"/>
  <Override PartName="/ppt/slides/_rels/slide191.xml.rels" ContentType="application/vnd.openxmlformats-package.relationships+xml"/>
  <Override PartName="/ppt/slides/_rels/slide192.xml.rels" ContentType="application/vnd.openxmlformats-package.relationships+xml"/>
  <Override PartName="/ppt/slides/_rels/slide193.xml.rels" ContentType="application/vnd.openxmlformats-package.relationships+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media/image75.png" ContentType="image/png"/>
  <Override PartName="/ppt/media/image9.png" ContentType="image/png"/>
  <Override PartName="/ppt/media/image57.png" ContentType="image/png"/>
  <Override PartName="/ppt/media/image1.png" ContentType="image/png"/>
  <Override PartName="/ppt/media/image130.png" ContentType="image/png"/>
  <Override PartName="/ppt/media/image58.png" ContentType="image/png"/>
  <Override PartName="/ppt/media/image2.png" ContentType="image/png"/>
  <Override PartName="/ppt/media/image131.png" ContentType="image/png"/>
  <Override PartName="/ppt/media/image59.png" ContentType="image/png"/>
  <Override PartName="/ppt/media/image3.png" ContentType="image/png"/>
  <Override PartName="/ppt/media/image70.png" ContentType="image/png"/>
  <Override PartName="/ppt/media/image4.png" ContentType="image/png"/>
  <Override PartName="/ppt/media/image71.png" ContentType="image/png"/>
  <Override PartName="/ppt/media/image5.png" ContentType="image/png"/>
  <Override PartName="/ppt/media/image72.png" ContentType="image/png"/>
  <Override PartName="/ppt/media/image6.png" ContentType="image/png"/>
  <Override PartName="/ppt/media/image73.png" ContentType="image/png"/>
  <Override PartName="/ppt/media/image7.png" ContentType="image/png"/>
  <Override PartName="/ppt/media/image74.png" ContentType="image/png"/>
  <Override PartName="/ppt/media/image8.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20.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100.png" ContentType="image/png"/>
  <Override PartName="/ppt/media/image28.png" ContentType="image/png"/>
  <Override PartName="/ppt/media/image101.png" ContentType="image/png"/>
  <Override PartName="/ppt/media/image29.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png" ContentType="image/png"/>
  <Override PartName="/ppt/media/image35.png" ContentType="image/png"/>
  <Override PartName="/ppt/media/image36.png" ContentType="image/png"/>
  <Override PartName="/ppt/media/image37.png" ContentType="image/png"/>
  <Override PartName="/ppt/media/image110.png" ContentType="image/png"/>
  <Override PartName="/ppt/media/image38.png" ContentType="image/png"/>
  <Override PartName="/ppt/media/image111.png" ContentType="image/png"/>
  <Override PartName="/ppt/media/image39.png" ContentType="image/png"/>
  <Override PartName="/ppt/media/image40.png" ContentType="image/png"/>
  <Override PartName="/ppt/media/image41.png" ContentType="image/png"/>
  <Override PartName="/ppt/media/image42.png" ContentType="image/png"/>
  <Override PartName="/ppt/media/image43.png" ContentType="image/png"/>
  <Override PartName="/ppt/media/image44.png" ContentType="image/png"/>
  <Override PartName="/ppt/media/image45.png" ContentType="image/png"/>
  <Override PartName="/ppt/media/image46.png" ContentType="image/png"/>
  <Override PartName="/ppt/media/image47.png" ContentType="image/png"/>
  <Override PartName="/ppt/media/image120.png" ContentType="image/png"/>
  <Override PartName="/ppt/media/image48.png" ContentType="image/png"/>
  <Override PartName="/ppt/media/image121.png" ContentType="image/png"/>
  <Override PartName="/ppt/media/image49.png" ContentType="image/png"/>
  <Override PartName="/ppt/media/image50.png" ContentType="image/png"/>
  <Override PartName="/ppt/media/image51.png" ContentType="image/png"/>
  <Override PartName="/ppt/media/image52.png" ContentType="image/png"/>
  <Override PartName="/ppt/media/image53.png" ContentType="image/png"/>
  <Override PartName="/ppt/media/image54.png" ContentType="image/png"/>
  <Override PartName="/ppt/media/image55.png" ContentType="image/png"/>
  <Override PartName="/ppt/media/image56.png" ContentType="image/png"/>
  <Override PartName="/ppt/media/image60.png" ContentType="image/png"/>
  <Override PartName="/ppt/media/image61.png" ContentType="image/png"/>
  <Override PartName="/ppt/media/image62.png" ContentType="image/png"/>
  <Override PartName="/ppt/media/image63.png" ContentType="image/png"/>
  <Override PartName="/ppt/media/image64.png" ContentType="image/png"/>
  <Override PartName="/ppt/media/image65.png" ContentType="image/png"/>
  <Override PartName="/ppt/media/image66.png" ContentType="image/png"/>
  <Override PartName="/ppt/media/image67.png" ContentType="image/png"/>
  <Override PartName="/ppt/media/image140.png" ContentType="image/png"/>
  <Override PartName="/ppt/media/image68.png" ContentType="image/png"/>
  <Override PartName="/ppt/media/image141.png" ContentType="image/png"/>
  <Override PartName="/ppt/media/image69.png" ContentType="image/png"/>
  <Override PartName="/ppt/media/image76.png" ContentType="image/png"/>
  <Override PartName="/ppt/media/image77.png" ContentType="image/png"/>
  <Override PartName="/ppt/media/image150.png" ContentType="image/png"/>
  <Override PartName="/ppt/media/image78.png" ContentType="image/png"/>
  <Override PartName="/ppt/media/image151.png" ContentType="image/png"/>
  <Override PartName="/ppt/media/image79.png" ContentType="image/png"/>
  <Override PartName="/ppt/media/image80.png" ContentType="image/png"/>
  <Override PartName="/ppt/media/image81.png" ContentType="image/png"/>
  <Override PartName="/ppt/media/image82.png" ContentType="image/png"/>
  <Override PartName="/ppt/media/image83.png" ContentType="image/png"/>
  <Override PartName="/ppt/media/image84.png" ContentType="image/png"/>
  <Override PartName="/ppt/media/image85.png" ContentType="image/png"/>
  <Override PartName="/ppt/media/image86.png" ContentType="image/png"/>
  <Override PartName="/ppt/media/image87.png" ContentType="image/png"/>
  <Override PartName="/ppt/media/image160.png" ContentType="image/png"/>
  <Override PartName="/ppt/media/image88.png" ContentType="image/png"/>
  <Override PartName="/ppt/media/image161.png" ContentType="image/png"/>
  <Override PartName="/ppt/media/image89.png" ContentType="image/png"/>
  <Override PartName="/ppt/media/image90.png" ContentType="image/png"/>
  <Override PartName="/ppt/media/image91.png" ContentType="image/png"/>
  <Override PartName="/ppt/media/image92.png" ContentType="image/png"/>
  <Override PartName="/ppt/media/image93.png" ContentType="image/png"/>
  <Override PartName="/ppt/media/image94.png" ContentType="image/png"/>
  <Override PartName="/ppt/media/image95.png" ContentType="image/png"/>
  <Override PartName="/ppt/media/image96.png" ContentType="image/png"/>
  <Override PartName="/ppt/media/image97.png" ContentType="image/png"/>
  <Override PartName="/ppt/media/image170.png" ContentType="image/png"/>
  <Override PartName="/ppt/media/image98.png" ContentType="image/png"/>
  <Override PartName="/ppt/media/image171.png" ContentType="image/png"/>
  <Override PartName="/ppt/media/image99.png" ContentType="image/png"/>
  <Override PartName="/ppt/media/image102.png" ContentType="image/png"/>
  <Override PartName="/ppt/media/image103.png" ContentType="image/png"/>
  <Override PartName="/ppt/media/image104.png" ContentType="image/png"/>
  <Override PartName="/ppt/media/image105.png" ContentType="image/png"/>
  <Override PartName="/ppt/media/image106.png" ContentType="image/png"/>
  <Override PartName="/ppt/media/image107.png" ContentType="image/png"/>
  <Override PartName="/ppt/media/image108.png" ContentType="image/png"/>
  <Override PartName="/ppt/media/image109.png" ContentType="image/png"/>
  <Override PartName="/ppt/media/image112.png" ContentType="image/png"/>
  <Override PartName="/ppt/media/image113.png" ContentType="image/png"/>
  <Override PartName="/ppt/media/image114.png" ContentType="image/png"/>
  <Override PartName="/ppt/media/image115.png" ContentType="image/png"/>
  <Override PartName="/ppt/media/image116.png" ContentType="image/png"/>
  <Override PartName="/ppt/media/image117.png" ContentType="image/png"/>
  <Override PartName="/ppt/media/image118.png" ContentType="image/png"/>
  <Override PartName="/ppt/media/image119.png" ContentType="image/png"/>
  <Override PartName="/ppt/media/image122.png" ContentType="image/png"/>
  <Override PartName="/ppt/media/image123.png" ContentType="image/png"/>
  <Override PartName="/ppt/media/image124.png" ContentType="image/png"/>
  <Override PartName="/ppt/media/image125.png" ContentType="image/png"/>
  <Override PartName="/ppt/media/image126.png" ContentType="image/png"/>
  <Override PartName="/ppt/media/image127.png" ContentType="image/png"/>
  <Override PartName="/ppt/media/image128.png" ContentType="image/png"/>
  <Override PartName="/ppt/media/image129.png" ContentType="image/png"/>
  <Override PartName="/ppt/media/image132.png" ContentType="image/png"/>
  <Override PartName="/ppt/media/image133.png" ContentType="image/png"/>
  <Override PartName="/ppt/media/image134.png" ContentType="image/png"/>
  <Override PartName="/ppt/media/image135.png" ContentType="image/png"/>
  <Override PartName="/ppt/media/image136.png" ContentType="image/png"/>
  <Override PartName="/ppt/media/image137.png" ContentType="image/png"/>
  <Override PartName="/ppt/media/image138.png" ContentType="image/png"/>
  <Override PartName="/ppt/media/image139.png" ContentType="image/png"/>
  <Override PartName="/ppt/media/image142.png" ContentType="image/png"/>
  <Override PartName="/ppt/media/image143.png" ContentType="image/png"/>
  <Override PartName="/ppt/media/image144.png" ContentType="image/png"/>
  <Override PartName="/ppt/media/image145.png" ContentType="image/png"/>
  <Override PartName="/ppt/media/image146.png" ContentType="image/png"/>
  <Override PartName="/ppt/media/image147.png" ContentType="image/png"/>
  <Override PartName="/ppt/media/image148.png" ContentType="image/png"/>
  <Override PartName="/ppt/media/image149.png" ContentType="image/png"/>
  <Override PartName="/ppt/media/image152.png" ContentType="image/png"/>
  <Override PartName="/ppt/media/image153.png" ContentType="image/png"/>
  <Override PartName="/ppt/media/image154.png" ContentType="image/png"/>
  <Override PartName="/ppt/media/image155.png" ContentType="image/png"/>
  <Override PartName="/ppt/media/image156.png" ContentType="image/png"/>
  <Override PartName="/ppt/media/image157.png" ContentType="image/png"/>
  <Override PartName="/ppt/media/image158.png" ContentType="image/png"/>
  <Override PartName="/ppt/media/image159.png" ContentType="image/png"/>
  <Override PartName="/ppt/media/image162.png" ContentType="image/png"/>
  <Override PartName="/ppt/media/image163.png" ContentType="image/png"/>
  <Override PartName="/ppt/media/image164.png" ContentType="image/png"/>
  <Override PartName="/ppt/media/image165.png" ContentType="image/png"/>
  <Override PartName="/ppt/media/image166.png" ContentType="image/png"/>
  <Override PartName="/ppt/media/image167.png" ContentType="image/png"/>
  <Override PartName="/ppt/media/image168.png" ContentType="image/png"/>
  <Override PartName="/ppt/media/image169.png" ContentType="image/png"/>
  <Override PartName="/ppt/media/image172.png" ContentType="image/png"/>
  <Override PartName="/ppt/media/image173.png" ContentType="image/png"/>
  <Override PartName="/ppt/media/image174.png" ContentType="image/png"/>
  <Override PartName="/ppt/media/image175.png" ContentType="image/png"/>
  <Override PartName="/ppt/media/image176.png" ContentType="image/png"/>
  <Override PartName="/ppt/media/image177.png" ContentType="image/png"/>
  <Override PartName="/ppt/media/image178.png" ContentType="image/png"/>
  <Override PartName="/ppt/media/image179.png" ContentType="image/png"/>
  <Override PartName="/ppt/media/image180.png" ContentType="image/png"/>
  <Override PartName="/ppt/media/image181.png" ContentType="image/png"/>
  <Override PartName="/ppt/media/image182.png" ContentType="image/png"/>
  <Override PartName="/ppt/media/image183.png" ContentType="image/png"/>
  <Override PartName="/ppt/media/image184.png" ContentType="image/png"/>
  <Override PartName="/ppt/media/image185.png" ContentType="image/png"/>
  <Override PartName="/ppt/media/image186.png" ContentType="image/png"/>
  <Override PartName="/ppt/media/image187.png" ContentType="image/png"/>
  <Override PartName="/ppt/media/image188.png" ContentType="image/png"/>
  <Override PartName="/ppt/media/image189.png" ContentType="image/png"/>
  <Override PartName="/ppt/media/image190.png" ContentType="image/png"/>
  <Override PartName="/ppt/media/image191.png" ContentType="image/png"/>
  <Override PartName="/ppt/media/image192.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 id="326" r:id="rId73"/>
    <p:sldId id="327" r:id="rId74"/>
    <p:sldId id="328" r:id="rId75"/>
    <p:sldId id="329" r:id="rId76"/>
    <p:sldId id="330" r:id="rId77"/>
    <p:sldId id="331" r:id="rId78"/>
    <p:sldId id="332" r:id="rId79"/>
    <p:sldId id="333" r:id="rId80"/>
    <p:sldId id="334" r:id="rId81"/>
    <p:sldId id="335" r:id="rId82"/>
    <p:sldId id="336" r:id="rId83"/>
    <p:sldId id="337" r:id="rId84"/>
    <p:sldId id="338" r:id="rId85"/>
    <p:sldId id="339" r:id="rId86"/>
    <p:sldId id="340" r:id="rId87"/>
    <p:sldId id="341" r:id="rId88"/>
    <p:sldId id="342" r:id="rId89"/>
    <p:sldId id="343" r:id="rId90"/>
    <p:sldId id="344" r:id="rId91"/>
    <p:sldId id="345" r:id="rId92"/>
    <p:sldId id="346" r:id="rId93"/>
    <p:sldId id="347" r:id="rId94"/>
    <p:sldId id="348" r:id="rId95"/>
    <p:sldId id="349" r:id="rId96"/>
    <p:sldId id="350" r:id="rId97"/>
    <p:sldId id="351" r:id="rId98"/>
    <p:sldId id="352" r:id="rId99"/>
    <p:sldId id="353" r:id="rId100"/>
    <p:sldId id="354" r:id="rId101"/>
    <p:sldId id="355" r:id="rId102"/>
    <p:sldId id="356" r:id="rId103"/>
    <p:sldId id="357" r:id="rId104"/>
    <p:sldId id="358" r:id="rId105"/>
    <p:sldId id="359" r:id="rId106"/>
    <p:sldId id="360" r:id="rId107"/>
    <p:sldId id="361" r:id="rId108"/>
    <p:sldId id="362" r:id="rId109"/>
    <p:sldId id="363" r:id="rId110"/>
    <p:sldId id="364" r:id="rId111"/>
    <p:sldId id="365" r:id="rId112"/>
    <p:sldId id="366" r:id="rId113"/>
    <p:sldId id="367" r:id="rId114"/>
    <p:sldId id="368" r:id="rId115"/>
    <p:sldId id="369" r:id="rId116"/>
    <p:sldId id="370" r:id="rId117"/>
    <p:sldId id="371" r:id="rId118"/>
    <p:sldId id="372" r:id="rId119"/>
    <p:sldId id="373" r:id="rId120"/>
    <p:sldId id="374" r:id="rId121"/>
    <p:sldId id="375" r:id="rId122"/>
    <p:sldId id="376" r:id="rId123"/>
    <p:sldId id="377" r:id="rId124"/>
    <p:sldId id="378" r:id="rId125"/>
    <p:sldId id="379" r:id="rId126"/>
    <p:sldId id="380" r:id="rId127"/>
    <p:sldId id="381" r:id="rId128"/>
    <p:sldId id="382" r:id="rId129"/>
    <p:sldId id="383" r:id="rId130"/>
    <p:sldId id="384" r:id="rId131"/>
    <p:sldId id="385" r:id="rId132"/>
    <p:sldId id="386" r:id="rId133"/>
    <p:sldId id="387" r:id="rId134"/>
    <p:sldId id="388" r:id="rId135"/>
    <p:sldId id="389" r:id="rId136"/>
    <p:sldId id="390" r:id="rId137"/>
    <p:sldId id="391" r:id="rId138"/>
    <p:sldId id="392" r:id="rId139"/>
    <p:sldId id="393" r:id="rId140"/>
    <p:sldId id="394" r:id="rId141"/>
    <p:sldId id="395" r:id="rId142"/>
    <p:sldId id="396" r:id="rId143"/>
    <p:sldId id="397" r:id="rId144"/>
    <p:sldId id="398" r:id="rId145"/>
    <p:sldId id="399" r:id="rId146"/>
    <p:sldId id="400" r:id="rId147"/>
    <p:sldId id="401" r:id="rId148"/>
    <p:sldId id="402" r:id="rId149"/>
    <p:sldId id="403" r:id="rId150"/>
    <p:sldId id="404" r:id="rId151"/>
    <p:sldId id="405" r:id="rId152"/>
    <p:sldId id="406" r:id="rId153"/>
    <p:sldId id="407" r:id="rId154"/>
    <p:sldId id="408" r:id="rId155"/>
    <p:sldId id="409" r:id="rId156"/>
    <p:sldId id="410" r:id="rId157"/>
    <p:sldId id="411" r:id="rId158"/>
    <p:sldId id="412" r:id="rId159"/>
    <p:sldId id="413" r:id="rId160"/>
    <p:sldId id="414" r:id="rId161"/>
    <p:sldId id="415" r:id="rId162"/>
    <p:sldId id="416" r:id="rId163"/>
    <p:sldId id="417" r:id="rId164"/>
    <p:sldId id="418" r:id="rId165"/>
    <p:sldId id="419" r:id="rId166"/>
    <p:sldId id="420" r:id="rId167"/>
    <p:sldId id="421" r:id="rId168"/>
    <p:sldId id="422" r:id="rId169"/>
    <p:sldId id="423" r:id="rId170"/>
    <p:sldId id="424" r:id="rId171"/>
    <p:sldId id="425" r:id="rId172"/>
    <p:sldId id="426" r:id="rId173"/>
    <p:sldId id="427" r:id="rId174"/>
    <p:sldId id="428" r:id="rId175"/>
    <p:sldId id="429" r:id="rId176"/>
    <p:sldId id="430" r:id="rId177"/>
    <p:sldId id="431" r:id="rId178"/>
    <p:sldId id="432" r:id="rId179"/>
    <p:sldId id="433" r:id="rId180"/>
    <p:sldId id="434" r:id="rId181"/>
    <p:sldId id="435" r:id="rId182"/>
    <p:sldId id="436" r:id="rId183"/>
    <p:sldId id="437" r:id="rId184"/>
    <p:sldId id="438" r:id="rId185"/>
    <p:sldId id="439" r:id="rId186"/>
    <p:sldId id="440" r:id="rId187"/>
    <p:sldId id="441" r:id="rId188"/>
    <p:sldId id="442" r:id="rId189"/>
    <p:sldId id="443" r:id="rId190"/>
    <p:sldId id="444" r:id="rId191"/>
    <p:sldId id="445" r:id="rId192"/>
    <p:sldId id="446" r:id="rId193"/>
    <p:sldId id="447" r:id="rId194"/>
    <p:sldId id="448" r:id="rId195"/>
  </p:sldIdLst>
  <p:sldSz cx="18288000" cy="10287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slide" Target="slides/slide55.xml"/><Relationship Id="rId58" Type="http://schemas.openxmlformats.org/officeDocument/2006/relationships/slide" Target="slides/slide56.xml"/><Relationship Id="rId59" Type="http://schemas.openxmlformats.org/officeDocument/2006/relationships/slide" Target="slides/slide57.xml"/><Relationship Id="rId60" Type="http://schemas.openxmlformats.org/officeDocument/2006/relationships/slide" Target="slides/slide58.xml"/><Relationship Id="rId61" Type="http://schemas.openxmlformats.org/officeDocument/2006/relationships/slide" Target="slides/slide59.xml"/><Relationship Id="rId62" Type="http://schemas.openxmlformats.org/officeDocument/2006/relationships/slide" Target="slides/slide60.xml"/><Relationship Id="rId63" Type="http://schemas.openxmlformats.org/officeDocument/2006/relationships/slide" Target="slides/slide61.xml"/><Relationship Id="rId64" Type="http://schemas.openxmlformats.org/officeDocument/2006/relationships/slide" Target="slides/slide62.xml"/><Relationship Id="rId65" Type="http://schemas.openxmlformats.org/officeDocument/2006/relationships/slide" Target="slides/slide63.xml"/><Relationship Id="rId66" Type="http://schemas.openxmlformats.org/officeDocument/2006/relationships/slide" Target="slides/slide64.xml"/><Relationship Id="rId67" Type="http://schemas.openxmlformats.org/officeDocument/2006/relationships/slide" Target="slides/slide65.xml"/><Relationship Id="rId68" Type="http://schemas.openxmlformats.org/officeDocument/2006/relationships/slide" Target="slides/slide66.xml"/><Relationship Id="rId69" Type="http://schemas.openxmlformats.org/officeDocument/2006/relationships/slide" Target="slides/slide67.xml"/><Relationship Id="rId70" Type="http://schemas.openxmlformats.org/officeDocument/2006/relationships/slide" Target="slides/slide68.xml"/><Relationship Id="rId71" Type="http://schemas.openxmlformats.org/officeDocument/2006/relationships/slide" Target="slides/slide69.xml"/><Relationship Id="rId72" Type="http://schemas.openxmlformats.org/officeDocument/2006/relationships/slide" Target="slides/slide70.xml"/><Relationship Id="rId73" Type="http://schemas.openxmlformats.org/officeDocument/2006/relationships/slide" Target="slides/slide71.xml"/><Relationship Id="rId74" Type="http://schemas.openxmlformats.org/officeDocument/2006/relationships/slide" Target="slides/slide72.xml"/><Relationship Id="rId75" Type="http://schemas.openxmlformats.org/officeDocument/2006/relationships/slide" Target="slides/slide73.xml"/><Relationship Id="rId76" Type="http://schemas.openxmlformats.org/officeDocument/2006/relationships/slide" Target="slides/slide74.xml"/><Relationship Id="rId77" Type="http://schemas.openxmlformats.org/officeDocument/2006/relationships/slide" Target="slides/slide75.xml"/><Relationship Id="rId78" Type="http://schemas.openxmlformats.org/officeDocument/2006/relationships/slide" Target="slides/slide76.xml"/><Relationship Id="rId79" Type="http://schemas.openxmlformats.org/officeDocument/2006/relationships/slide" Target="slides/slide77.xml"/><Relationship Id="rId80" Type="http://schemas.openxmlformats.org/officeDocument/2006/relationships/slide" Target="slides/slide78.xml"/><Relationship Id="rId81" Type="http://schemas.openxmlformats.org/officeDocument/2006/relationships/slide" Target="slides/slide79.xml"/><Relationship Id="rId82" Type="http://schemas.openxmlformats.org/officeDocument/2006/relationships/slide" Target="slides/slide80.xml"/><Relationship Id="rId83" Type="http://schemas.openxmlformats.org/officeDocument/2006/relationships/slide" Target="slides/slide81.xml"/><Relationship Id="rId84" Type="http://schemas.openxmlformats.org/officeDocument/2006/relationships/slide" Target="slides/slide82.xml"/><Relationship Id="rId85" Type="http://schemas.openxmlformats.org/officeDocument/2006/relationships/slide" Target="slides/slide83.xml"/><Relationship Id="rId86" Type="http://schemas.openxmlformats.org/officeDocument/2006/relationships/slide" Target="slides/slide84.xml"/><Relationship Id="rId87" Type="http://schemas.openxmlformats.org/officeDocument/2006/relationships/slide" Target="slides/slide85.xml"/><Relationship Id="rId88" Type="http://schemas.openxmlformats.org/officeDocument/2006/relationships/slide" Target="slides/slide86.xml"/><Relationship Id="rId89" Type="http://schemas.openxmlformats.org/officeDocument/2006/relationships/slide" Target="slides/slide87.xml"/><Relationship Id="rId90" Type="http://schemas.openxmlformats.org/officeDocument/2006/relationships/slide" Target="slides/slide88.xml"/><Relationship Id="rId91" Type="http://schemas.openxmlformats.org/officeDocument/2006/relationships/slide" Target="slides/slide89.xml"/><Relationship Id="rId92" Type="http://schemas.openxmlformats.org/officeDocument/2006/relationships/slide" Target="slides/slide90.xml"/><Relationship Id="rId93" Type="http://schemas.openxmlformats.org/officeDocument/2006/relationships/slide" Target="slides/slide91.xml"/><Relationship Id="rId94" Type="http://schemas.openxmlformats.org/officeDocument/2006/relationships/slide" Target="slides/slide92.xml"/><Relationship Id="rId95" Type="http://schemas.openxmlformats.org/officeDocument/2006/relationships/slide" Target="slides/slide93.xml"/><Relationship Id="rId96" Type="http://schemas.openxmlformats.org/officeDocument/2006/relationships/slide" Target="slides/slide94.xml"/><Relationship Id="rId97" Type="http://schemas.openxmlformats.org/officeDocument/2006/relationships/slide" Target="slides/slide95.xml"/><Relationship Id="rId98" Type="http://schemas.openxmlformats.org/officeDocument/2006/relationships/slide" Target="slides/slide96.xml"/><Relationship Id="rId99" Type="http://schemas.openxmlformats.org/officeDocument/2006/relationships/slide" Target="slides/slide97.xml"/><Relationship Id="rId100" Type="http://schemas.openxmlformats.org/officeDocument/2006/relationships/slide" Target="slides/slide98.xml"/><Relationship Id="rId101" Type="http://schemas.openxmlformats.org/officeDocument/2006/relationships/slide" Target="slides/slide99.xml"/><Relationship Id="rId102" Type="http://schemas.openxmlformats.org/officeDocument/2006/relationships/slide" Target="slides/slide100.xml"/><Relationship Id="rId103" Type="http://schemas.openxmlformats.org/officeDocument/2006/relationships/slide" Target="slides/slide101.xml"/><Relationship Id="rId104" Type="http://schemas.openxmlformats.org/officeDocument/2006/relationships/slide" Target="slides/slide102.xml"/><Relationship Id="rId105" Type="http://schemas.openxmlformats.org/officeDocument/2006/relationships/slide" Target="slides/slide103.xml"/><Relationship Id="rId106" Type="http://schemas.openxmlformats.org/officeDocument/2006/relationships/slide" Target="slides/slide104.xml"/><Relationship Id="rId107" Type="http://schemas.openxmlformats.org/officeDocument/2006/relationships/slide" Target="slides/slide105.xml"/><Relationship Id="rId108" Type="http://schemas.openxmlformats.org/officeDocument/2006/relationships/slide" Target="slides/slide106.xml"/><Relationship Id="rId109" Type="http://schemas.openxmlformats.org/officeDocument/2006/relationships/slide" Target="slides/slide107.xml"/><Relationship Id="rId110" Type="http://schemas.openxmlformats.org/officeDocument/2006/relationships/slide" Target="slides/slide108.xml"/><Relationship Id="rId111" Type="http://schemas.openxmlformats.org/officeDocument/2006/relationships/slide" Target="slides/slide109.xml"/><Relationship Id="rId112" Type="http://schemas.openxmlformats.org/officeDocument/2006/relationships/slide" Target="slides/slide110.xml"/><Relationship Id="rId113" Type="http://schemas.openxmlformats.org/officeDocument/2006/relationships/slide" Target="slides/slide111.xml"/><Relationship Id="rId114" Type="http://schemas.openxmlformats.org/officeDocument/2006/relationships/slide" Target="slides/slide112.xml"/><Relationship Id="rId115" Type="http://schemas.openxmlformats.org/officeDocument/2006/relationships/slide" Target="slides/slide113.xml"/><Relationship Id="rId116" Type="http://schemas.openxmlformats.org/officeDocument/2006/relationships/slide" Target="slides/slide114.xml"/><Relationship Id="rId117" Type="http://schemas.openxmlformats.org/officeDocument/2006/relationships/slide" Target="slides/slide115.xml"/><Relationship Id="rId118" Type="http://schemas.openxmlformats.org/officeDocument/2006/relationships/slide" Target="slides/slide116.xml"/><Relationship Id="rId119" Type="http://schemas.openxmlformats.org/officeDocument/2006/relationships/slide" Target="slides/slide117.xml"/><Relationship Id="rId120" Type="http://schemas.openxmlformats.org/officeDocument/2006/relationships/slide" Target="slides/slide118.xml"/><Relationship Id="rId121" Type="http://schemas.openxmlformats.org/officeDocument/2006/relationships/slide" Target="slides/slide119.xml"/><Relationship Id="rId122" Type="http://schemas.openxmlformats.org/officeDocument/2006/relationships/slide" Target="slides/slide120.xml"/><Relationship Id="rId123" Type="http://schemas.openxmlformats.org/officeDocument/2006/relationships/slide" Target="slides/slide121.xml"/><Relationship Id="rId124" Type="http://schemas.openxmlformats.org/officeDocument/2006/relationships/slide" Target="slides/slide122.xml"/><Relationship Id="rId125" Type="http://schemas.openxmlformats.org/officeDocument/2006/relationships/slide" Target="slides/slide123.xml"/><Relationship Id="rId126" Type="http://schemas.openxmlformats.org/officeDocument/2006/relationships/slide" Target="slides/slide124.xml"/><Relationship Id="rId127" Type="http://schemas.openxmlformats.org/officeDocument/2006/relationships/slide" Target="slides/slide125.xml"/><Relationship Id="rId128" Type="http://schemas.openxmlformats.org/officeDocument/2006/relationships/slide" Target="slides/slide126.xml"/><Relationship Id="rId129" Type="http://schemas.openxmlformats.org/officeDocument/2006/relationships/slide" Target="slides/slide127.xml"/><Relationship Id="rId130" Type="http://schemas.openxmlformats.org/officeDocument/2006/relationships/slide" Target="slides/slide128.xml"/><Relationship Id="rId131" Type="http://schemas.openxmlformats.org/officeDocument/2006/relationships/slide" Target="slides/slide129.xml"/><Relationship Id="rId132" Type="http://schemas.openxmlformats.org/officeDocument/2006/relationships/slide" Target="slides/slide130.xml"/><Relationship Id="rId133" Type="http://schemas.openxmlformats.org/officeDocument/2006/relationships/slide" Target="slides/slide131.xml"/><Relationship Id="rId134" Type="http://schemas.openxmlformats.org/officeDocument/2006/relationships/slide" Target="slides/slide132.xml"/><Relationship Id="rId135" Type="http://schemas.openxmlformats.org/officeDocument/2006/relationships/slide" Target="slides/slide133.xml"/><Relationship Id="rId136" Type="http://schemas.openxmlformats.org/officeDocument/2006/relationships/slide" Target="slides/slide134.xml"/><Relationship Id="rId137" Type="http://schemas.openxmlformats.org/officeDocument/2006/relationships/slide" Target="slides/slide135.xml"/><Relationship Id="rId138" Type="http://schemas.openxmlformats.org/officeDocument/2006/relationships/slide" Target="slides/slide136.xml"/><Relationship Id="rId139" Type="http://schemas.openxmlformats.org/officeDocument/2006/relationships/slide" Target="slides/slide137.xml"/><Relationship Id="rId140" Type="http://schemas.openxmlformats.org/officeDocument/2006/relationships/slide" Target="slides/slide138.xml"/><Relationship Id="rId141" Type="http://schemas.openxmlformats.org/officeDocument/2006/relationships/slide" Target="slides/slide139.xml"/><Relationship Id="rId142" Type="http://schemas.openxmlformats.org/officeDocument/2006/relationships/slide" Target="slides/slide140.xml"/><Relationship Id="rId143" Type="http://schemas.openxmlformats.org/officeDocument/2006/relationships/slide" Target="slides/slide141.xml"/><Relationship Id="rId144" Type="http://schemas.openxmlformats.org/officeDocument/2006/relationships/slide" Target="slides/slide142.xml"/><Relationship Id="rId145" Type="http://schemas.openxmlformats.org/officeDocument/2006/relationships/slide" Target="slides/slide143.xml"/><Relationship Id="rId146" Type="http://schemas.openxmlformats.org/officeDocument/2006/relationships/slide" Target="slides/slide144.xml"/><Relationship Id="rId147" Type="http://schemas.openxmlformats.org/officeDocument/2006/relationships/slide" Target="slides/slide145.xml"/><Relationship Id="rId148" Type="http://schemas.openxmlformats.org/officeDocument/2006/relationships/slide" Target="slides/slide146.xml"/><Relationship Id="rId149" Type="http://schemas.openxmlformats.org/officeDocument/2006/relationships/slide" Target="slides/slide147.xml"/><Relationship Id="rId150" Type="http://schemas.openxmlformats.org/officeDocument/2006/relationships/slide" Target="slides/slide148.xml"/><Relationship Id="rId151" Type="http://schemas.openxmlformats.org/officeDocument/2006/relationships/slide" Target="slides/slide149.xml"/><Relationship Id="rId152" Type="http://schemas.openxmlformats.org/officeDocument/2006/relationships/slide" Target="slides/slide150.xml"/><Relationship Id="rId153" Type="http://schemas.openxmlformats.org/officeDocument/2006/relationships/slide" Target="slides/slide151.xml"/><Relationship Id="rId154" Type="http://schemas.openxmlformats.org/officeDocument/2006/relationships/slide" Target="slides/slide152.xml"/><Relationship Id="rId155" Type="http://schemas.openxmlformats.org/officeDocument/2006/relationships/slide" Target="slides/slide153.xml"/><Relationship Id="rId156" Type="http://schemas.openxmlformats.org/officeDocument/2006/relationships/slide" Target="slides/slide154.xml"/><Relationship Id="rId157" Type="http://schemas.openxmlformats.org/officeDocument/2006/relationships/slide" Target="slides/slide155.xml"/><Relationship Id="rId158" Type="http://schemas.openxmlformats.org/officeDocument/2006/relationships/slide" Target="slides/slide156.xml"/><Relationship Id="rId159" Type="http://schemas.openxmlformats.org/officeDocument/2006/relationships/slide" Target="slides/slide157.xml"/><Relationship Id="rId160" Type="http://schemas.openxmlformats.org/officeDocument/2006/relationships/slide" Target="slides/slide158.xml"/><Relationship Id="rId161" Type="http://schemas.openxmlformats.org/officeDocument/2006/relationships/slide" Target="slides/slide159.xml"/><Relationship Id="rId162" Type="http://schemas.openxmlformats.org/officeDocument/2006/relationships/slide" Target="slides/slide160.xml"/><Relationship Id="rId163" Type="http://schemas.openxmlformats.org/officeDocument/2006/relationships/slide" Target="slides/slide161.xml"/><Relationship Id="rId164" Type="http://schemas.openxmlformats.org/officeDocument/2006/relationships/slide" Target="slides/slide162.xml"/><Relationship Id="rId165" Type="http://schemas.openxmlformats.org/officeDocument/2006/relationships/slide" Target="slides/slide163.xml"/><Relationship Id="rId166" Type="http://schemas.openxmlformats.org/officeDocument/2006/relationships/slide" Target="slides/slide164.xml"/><Relationship Id="rId167" Type="http://schemas.openxmlformats.org/officeDocument/2006/relationships/slide" Target="slides/slide165.xml"/><Relationship Id="rId168" Type="http://schemas.openxmlformats.org/officeDocument/2006/relationships/slide" Target="slides/slide166.xml"/><Relationship Id="rId169" Type="http://schemas.openxmlformats.org/officeDocument/2006/relationships/slide" Target="slides/slide167.xml"/><Relationship Id="rId170" Type="http://schemas.openxmlformats.org/officeDocument/2006/relationships/slide" Target="slides/slide168.xml"/><Relationship Id="rId171" Type="http://schemas.openxmlformats.org/officeDocument/2006/relationships/slide" Target="slides/slide169.xml"/><Relationship Id="rId172" Type="http://schemas.openxmlformats.org/officeDocument/2006/relationships/slide" Target="slides/slide170.xml"/><Relationship Id="rId173" Type="http://schemas.openxmlformats.org/officeDocument/2006/relationships/slide" Target="slides/slide171.xml"/><Relationship Id="rId174" Type="http://schemas.openxmlformats.org/officeDocument/2006/relationships/slide" Target="slides/slide172.xml"/><Relationship Id="rId175" Type="http://schemas.openxmlformats.org/officeDocument/2006/relationships/slide" Target="slides/slide173.xml"/><Relationship Id="rId176" Type="http://schemas.openxmlformats.org/officeDocument/2006/relationships/slide" Target="slides/slide174.xml"/><Relationship Id="rId177" Type="http://schemas.openxmlformats.org/officeDocument/2006/relationships/slide" Target="slides/slide175.xml"/><Relationship Id="rId178" Type="http://schemas.openxmlformats.org/officeDocument/2006/relationships/slide" Target="slides/slide176.xml"/><Relationship Id="rId179" Type="http://schemas.openxmlformats.org/officeDocument/2006/relationships/slide" Target="slides/slide177.xml"/><Relationship Id="rId180" Type="http://schemas.openxmlformats.org/officeDocument/2006/relationships/slide" Target="slides/slide178.xml"/><Relationship Id="rId181" Type="http://schemas.openxmlformats.org/officeDocument/2006/relationships/slide" Target="slides/slide179.xml"/><Relationship Id="rId182" Type="http://schemas.openxmlformats.org/officeDocument/2006/relationships/slide" Target="slides/slide180.xml"/><Relationship Id="rId183" Type="http://schemas.openxmlformats.org/officeDocument/2006/relationships/slide" Target="slides/slide181.xml"/><Relationship Id="rId184" Type="http://schemas.openxmlformats.org/officeDocument/2006/relationships/slide" Target="slides/slide182.xml"/><Relationship Id="rId185" Type="http://schemas.openxmlformats.org/officeDocument/2006/relationships/slide" Target="slides/slide183.xml"/><Relationship Id="rId186" Type="http://schemas.openxmlformats.org/officeDocument/2006/relationships/slide" Target="slides/slide184.xml"/><Relationship Id="rId187" Type="http://schemas.openxmlformats.org/officeDocument/2006/relationships/slide" Target="slides/slide185.xml"/><Relationship Id="rId188" Type="http://schemas.openxmlformats.org/officeDocument/2006/relationships/slide" Target="slides/slide186.xml"/><Relationship Id="rId189" Type="http://schemas.openxmlformats.org/officeDocument/2006/relationships/slide" Target="slides/slide187.xml"/><Relationship Id="rId190" Type="http://schemas.openxmlformats.org/officeDocument/2006/relationships/slide" Target="slides/slide188.xml"/><Relationship Id="rId191" Type="http://schemas.openxmlformats.org/officeDocument/2006/relationships/slide" Target="slides/slide189.xml"/><Relationship Id="rId192" Type="http://schemas.openxmlformats.org/officeDocument/2006/relationships/slide" Target="slides/slide190.xml"/><Relationship Id="rId193" Type="http://schemas.openxmlformats.org/officeDocument/2006/relationships/slide" Target="slides/slide191.xml"/><Relationship Id="rId194" Type="http://schemas.openxmlformats.org/officeDocument/2006/relationships/slide" Target="slides/slide192.xml"/><Relationship Id="rId195" Type="http://schemas.openxmlformats.org/officeDocument/2006/relationships/slide" Target="slides/slide193.xml"/>
</Relationships>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38.png>
</file>

<file path=ppt/media/image139.png>
</file>

<file path=ppt/media/image14.png>
</file>

<file path=ppt/media/image140.png>
</file>

<file path=ppt/media/image141.png>
</file>

<file path=ppt/media/image142.png>
</file>

<file path=ppt/media/image143.png>
</file>

<file path=ppt/media/image144.png>
</file>

<file path=ppt/media/image145.png>
</file>

<file path=ppt/media/image146.png>
</file>

<file path=ppt/media/image147.png>
</file>

<file path=ppt/media/image148.png>
</file>

<file path=ppt/media/image149.png>
</file>

<file path=ppt/media/image15.png>
</file>

<file path=ppt/media/image150.png>
</file>

<file path=ppt/media/image151.png>
</file>

<file path=ppt/media/image152.png>
</file>

<file path=ppt/media/image153.png>
</file>

<file path=ppt/media/image154.png>
</file>

<file path=ppt/media/image155.png>
</file>

<file path=ppt/media/image156.png>
</file>

<file path=ppt/media/image157.png>
</file>

<file path=ppt/media/image158.png>
</file>

<file path=ppt/media/image159.png>
</file>

<file path=ppt/media/image16.png>
</file>

<file path=ppt/media/image160.png>
</file>

<file path=ppt/media/image161.png>
</file>

<file path=ppt/media/image162.png>
</file>

<file path=ppt/media/image163.png>
</file>

<file path=ppt/media/image164.png>
</file>

<file path=ppt/media/image165.png>
</file>

<file path=ppt/media/image166.png>
</file>

<file path=ppt/media/image167.png>
</file>

<file path=ppt/media/image168.png>
</file>

<file path=ppt/media/image169.png>
</file>

<file path=ppt/media/image17.png>
</file>

<file path=ppt/media/image170.png>
</file>

<file path=ppt/media/image171.png>
</file>

<file path=ppt/media/image172.png>
</file>

<file path=ppt/media/image173.png>
</file>

<file path=ppt/media/image174.png>
</file>

<file path=ppt/media/image175.png>
</file>

<file path=ppt/media/image176.png>
</file>

<file path=ppt/media/image177.png>
</file>

<file path=ppt/media/image178.png>
</file>

<file path=ppt/media/image179.png>
</file>

<file path=ppt/media/image18.png>
</file>

<file path=ppt/media/image180.png>
</file>

<file path=ppt/media/image181.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png>
</file>

<file path=ppt/media/image190.png>
</file>

<file path=ppt/media/image191.png>
</file>

<file path=ppt/media/image192.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27" name="PlaceHolder 2"/>
          <p:cNvSpPr>
            <a:spLocks noGrp="1"/>
          </p:cNvSpPr>
          <p:nvPr>
            <p:ph type="body"/>
          </p:nvPr>
        </p:nvSpPr>
        <p:spPr>
          <a:xfrm>
            <a:off x="914400" y="2406960"/>
            <a:ext cx="1645884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28" name="PlaceHolder 3"/>
          <p:cNvSpPr>
            <a:spLocks noGrp="1"/>
          </p:cNvSpPr>
          <p:nvPr>
            <p:ph type="body"/>
          </p:nvPr>
        </p:nvSpPr>
        <p:spPr>
          <a:xfrm>
            <a:off x="914400" y="5523120"/>
            <a:ext cx="16458840" cy="2845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30" name="PlaceHolder 2"/>
          <p:cNvSpPr>
            <a:spLocks noGrp="1"/>
          </p:cNvSpPr>
          <p:nvPr>
            <p:ph type="body"/>
          </p:nvPr>
        </p:nvSpPr>
        <p:spPr>
          <a:xfrm>
            <a:off x="914400" y="240696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1" name="PlaceHolder 3"/>
          <p:cNvSpPr>
            <a:spLocks noGrp="1"/>
          </p:cNvSpPr>
          <p:nvPr>
            <p:ph type="body"/>
          </p:nvPr>
        </p:nvSpPr>
        <p:spPr>
          <a:xfrm>
            <a:off x="9348120" y="240696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2" name="PlaceHolder 4"/>
          <p:cNvSpPr>
            <a:spLocks noGrp="1"/>
          </p:cNvSpPr>
          <p:nvPr>
            <p:ph type="body"/>
          </p:nvPr>
        </p:nvSpPr>
        <p:spPr>
          <a:xfrm>
            <a:off x="914400" y="552312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3" name="PlaceHolder 5"/>
          <p:cNvSpPr>
            <a:spLocks noGrp="1"/>
          </p:cNvSpPr>
          <p:nvPr>
            <p:ph type="body"/>
          </p:nvPr>
        </p:nvSpPr>
        <p:spPr>
          <a:xfrm>
            <a:off x="9348120" y="552312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35" name="PlaceHolder 2"/>
          <p:cNvSpPr>
            <a:spLocks noGrp="1"/>
          </p:cNvSpPr>
          <p:nvPr>
            <p:ph type="body"/>
          </p:nvPr>
        </p:nvSpPr>
        <p:spPr>
          <a:xfrm>
            <a:off x="914400" y="2406960"/>
            <a:ext cx="529956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6" name="PlaceHolder 3"/>
          <p:cNvSpPr>
            <a:spLocks noGrp="1"/>
          </p:cNvSpPr>
          <p:nvPr>
            <p:ph type="body"/>
          </p:nvPr>
        </p:nvSpPr>
        <p:spPr>
          <a:xfrm>
            <a:off x="6479280" y="2406960"/>
            <a:ext cx="529956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7" name="PlaceHolder 4"/>
          <p:cNvSpPr>
            <a:spLocks noGrp="1"/>
          </p:cNvSpPr>
          <p:nvPr>
            <p:ph type="body"/>
          </p:nvPr>
        </p:nvSpPr>
        <p:spPr>
          <a:xfrm>
            <a:off x="12044160" y="2406960"/>
            <a:ext cx="529956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8" name="PlaceHolder 5"/>
          <p:cNvSpPr>
            <a:spLocks noGrp="1"/>
          </p:cNvSpPr>
          <p:nvPr>
            <p:ph type="body"/>
          </p:nvPr>
        </p:nvSpPr>
        <p:spPr>
          <a:xfrm>
            <a:off x="914400" y="5523120"/>
            <a:ext cx="529956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9" name="PlaceHolder 6"/>
          <p:cNvSpPr>
            <a:spLocks noGrp="1"/>
          </p:cNvSpPr>
          <p:nvPr>
            <p:ph type="body"/>
          </p:nvPr>
        </p:nvSpPr>
        <p:spPr>
          <a:xfrm>
            <a:off x="6479280" y="5523120"/>
            <a:ext cx="529956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40" name="PlaceHolder 7"/>
          <p:cNvSpPr>
            <a:spLocks noGrp="1"/>
          </p:cNvSpPr>
          <p:nvPr>
            <p:ph type="body"/>
          </p:nvPr>
        </p:nvSpPr>
        <p:spPr>
          <a:xfrm>
            <a:off x="12044160" y="5523120"/>
            <a:ext cx="5299560" cy="2845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6" name="PlaceHolder 2"/>
          <p:cNvSpPr>
            <a:spLocks noGrp="1"/>
          </p:cNvSpPr>
          <p:nvPr>
            <p:ph type="subTitle"/>
          </p:nvPr>
        </p:nvSpPr>
        <p:spPr>
          <a:xfrm>
            <a:off x="914400" y="2406960"/>
            <a:ext cx="16458840" cy="596592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8" name="PlaceHolder 2"/>
          <p:cNvSpPr>
            <a:spLocks noGrp="1"/>
          </p:cNvSpPr>
          <p:nvPr>
            <p:ph type="body"/>
          </p:nvPr>
        </p:nvSpPr>
        <p:spPr>
          <a:xfrm>
            <a:off x="914400" y="2406960"/>
            <a:ext cx="16458840" cy="596592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0" name="PlaceHolder 2"/>
          <p:cNvSpPr>
            <a:spLocks noGrp="1"/>
          </p:cNvSpPr>
          <p:nvPr>
            <p:ph type="body"/>
          </p:nvPr>
        </p:nvSpPr>
        <p:spPr>
          <a:xfrm>
            <a:off x="914400" y="2406960"/>
            <a:ext cx="8031600" cy="5965920"/>
          </a:xfrm>
          <a:prstGeom prst="rect">
            <a:avLst/>
          </a:prstGeom>
        </p:spPr>
        <p:txBody>
          <a:bodyPr lIns="0" rIns="0" tIns="0" bIns="0">
            <a:normAutofit/>
          </a:bodyPr>
          <a:p>
            <a:endParaRPr b="0" lang="en-US" sz="3200" spc="-1" strike="noStrike">
              <a:solidFill>
                <a:srgbClr val="000000"/>
              </a:solidFill>
              <a:latin typeface="Calibri"/>
            </a:endParaRPr>
          </a:p>
        </p:txBody>
      </p:sp>
      <p:sp>
        <p:nvSpPr>
          <p:cNvPr id="11" name="PlaceHolder 3"/>
          <p:cNvSpPr>
            <a:spLocks noGrp="1"/>
          </p:cNvSpPr>
          <p:nvPr>
            <p:ph type="body"/>
          </p:nvPr>
        </p:nvSpPr>
        <p:spPr>
          <a:xfrm>
            <a:off x="9348120" y="2406960"/>
            <a:ext cx="8031600" cy="596592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4400" y="410400"/>
            <a:ext cx="16458840" cy="796284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5" name="PlaceHolder 2"/>
          <p:cNvSpPr>
            <a:spLocks noGrp="1"/>
          </p:cNvSpPr>
          <p:nvPr>
            <p:ph type="body"/>
          </p:nvPr>
        </p:nvSpPr>
        <p:spPr>
          <a:xfrm>
            <a:off x="914400" y="240696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16" name="PlaceHolder 3"/>
          <p:cNvSpPr>
            <a:spLocks noGrp="1"/>
          </p:cNvSpPr>
          <p:nvPr>
            <p:ph type="body"/>
          </p:nvPr>
        </p:nvSpPr>
        <p:spPr>
          <a:xfrm>
            <a:off x="9348120" y="2406960"/>
            <a:ext cx="8031600" cy="5965920"/>
          </a:xfrm>
          <a:prstGeom prst="rect">
            <a:avLst/>
          </a:prstGeom>
        </p:spPr>
        <p:txBody>
          <a:bodyPr lIns="0" rIns="0" tIns="0" bIns="0">
            <a:normAutofit/>
          </a:bodyPr>
          <a:p>
            <a:endParaRPr b="0" lang="en-US" sz="3200" spc="-1" strike="noStrike">
              <a:solidFill>
                <a:srgbClr val="000000"/>
              </a:solidFill>
              <a:latin typeface="Calibri"/>
            </a:endParaRPr>
          </a:p>
        </p:txBody>
      </p:sp>
      <p:sp>
        <p:nvSpPr>
          <p:cNvPr id="17" name="PlaceHolder 4"/>
          <p:cNvSpPr>
            <a:spLocks noGrp="1"/>
          </p:cNvSpPr>
          <p:nvPr>
            <p:ph type="body"/>
          </p:nvPr>
        </p:nvSpPr>
        <p:spPr>
          <a:xfrm>
            <a:off x="914400" y="552312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9" name="PlaceHolder 2"/>
          <p:cNvSpPr>
            <a:spLocks noGrp="1"/>
          </p:cNvSpPr>
          <p:nvPr>
            <p:ph type="body"/>
          </p:nvPr>
        </p:nvSpPr>
        <p:spPr>
          <a:xfrm>
            <a:off x="914400" y="2406960"/>
            <a:ext cx="8031600" cy="5965920"/>
          </a:xfrm>
          <a:prstGeom prst="rect">
            <a:avLst/>
          </a:prstGeom>
        </p:spPr>
        <p:txBody>
          <a:bodyPr lIns="0" rIns="0" tIns="0" bIns="0">
            <a:normAutofit/>
          </a:bodyPr>
          <a:p>
            <a:endParaRPr b="0" lang="en-US" sz="3200" spc="-1" strike="noStrike">
              <a:solidFill>
                <a:srgbClr val="000000"/>
              </a:solidFill>
              <a:latin typeface="Calibri"/>
            </a:endParaRPr>
          </a:p>
        </p:txBody>
      </p:sp>
      <p:sp>
        <p:nvSpPr>
          <p:cNvPr id="20" name="PlaceHolder 3"/>
          <p:cNvSpPr>
            <a:spLocks noGrp="1"/>
          </p:cNvSpPr>
          <p:nvPr>
            <p:ph type="body"/>
          </p:nvPr>
        </p:nvSpPr>
        <p:spPr>
          <a:xfrm>
            <a:off x="9348120" y="240696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21" name="PlaceHolder 4"/>
          <p:cNvSpPr>
            <a:spLocks noGrp="1"/>
          </p:cNvSpPr>
          <p:nvPr>
            <p:ph type="body"/>
          </p:nvPr>
        </p:nvSpPr>
        <p:spPr>
          <a:xfrm>
            <a:off x="9348120" y="552312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4400" y="410400"/>
            <a:ext cx="16458840" cy="171756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23" name="PlaceHolder 2"/>
          <p:cNvSpPr>
            <a:spLocks noGrp="1"/>
          </p:cNvSpPr>
          <p:nvPr>
            <p:ph type="body"/>
          </p:nvPr>
        </p:nvSpPr>
        <p:spPr>
          <a:xfrm>
            <a:off x="914400" y="240696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24" name="PlaceHolder 3"/>
          <p:cNvSpPr>
            <a:spLocks noGrp="1"/>
          </p:cNvSpPr>
          <p:nvPr>
            <p:ph type="body"/>
          </p:nvPr>
        </p:nvSpPr>
        <p:spPr>
          <a:xfrm>
            <a:off x="9348120" y="2406960"/>
            <a:ext cx="8031600" cy="2845440"/>
          </a:xfrm>
          <a:prstGeom prst="rect">
            <a:avLst/>
          </a:prstGeom>
        </p:spPr>
        <p:txBody>
          <a:bodyPr lIns="0" rIns="0" tIns="0" bIns="0">
            <a:normAutofit/>
          </a:bodyPr>
          <a:p>
            <a:endParaRPr b="0" lang="en-US" sz="3200" spc="-1" strike="noStrike">
              <a:solidFill>
                <a:srgbClr val="000000"/>
              </a:solidFill>
              <a:latin typeface="Calibri"/>
            </a:endParaRPr>
          </a:p>
        </p:txBody>
      </p:sp>
      <p:sp>
        <p:nvSpPr>
          <p:cNvPr id="25" name="PlaceHolder 4"/>
          <p:cNvSpPr>
            <a:spLocks noGrp="1"/>
          </p:cNvSpPr>
          <p:nvPr>
            <p:ph type="body"/>
          </p:nvPr>
        </p:nvSpPr>
        <p:spPr>
          <a:xfrm>
            <a:off x="914400" y="5523120"/>
            <a:ext cx="16458840" cy="2845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dt"/>
          </p:nvPr>
        </p:nvSpPr>
        <p:spPr>
          <a:xfrm>
            <a:off x="457200" y="6356520"/>
            <a:ext cx="2133360" cy="364680"/>
          </a:xfrm>
          <a:prstGeom prst="rect">
            <a:avLst/>
          </a:prstGeom>
        </p:spPr>
        <p:txBody>
          <a:bodyPr anchor="ctr">
            <a:noAutofit/>
          </a:bodyPr>
          <a:p>
            <a:pPr>
              <a:lnSpc>
                <a:spcPct val="100000"/>
              </a:lnSpc>
            </a:pPr>
            <a:fld id="{CCBB3D08-1190-44FB-85B7-DF57B01E7D87}" type="datetime">
              <a:rPr b="0" lang="en-US" sz="1200" spc="-1" strike="noStrike">
                <a:solidFill>
                  <a:srgbClr val="8b8b8b"/>
                </a:solidFill>
                <a:latin typeface="Calibri"/>
              </a:rPr>
              <a:t>10/15/25</a:t>
            </a:fld>
            <a:endParaRPr b="0" lang="en-US" sz="1200" spc="-1" strike="noStrike">
              <a:latin typeface="Times New Roman"/>
            </a:endParaRPr>
          </a:p>
        </p:txBody>
      </p:sp>
      <p:sp>
        <p:nvSpPr>
          <p:cNvPr id="1" name="PlaceHolder 2"/>
          <p:cNvSpPr>
            <a:spLocks noGrp="1"/>
          </p:cNvSpPr>
          <p:nvPr>
            <p:ph type="ftr"/>
          </p:nvPr>
        </p:nvSpPr>
        <p:spPr>
          <a:xfrm>
            <a:off x="3124080" y="6356520"/>
            <a:ext cx="2895120" cy="364680"/>
          </a:xfrm>
          <a:prstGeom prst="rect">
            <a:avLst/>
          </a:prstGeom>
        </p:spPr>
        <p:txBody>
          <a:bodyPr anchor="ctr">
            <a:noAutofit/>
          </a:bodyPr>
          <a:p>
            <a:endParaRPr b="0" lang="en-US" sz="2400" spc="-1" strike="noStrike">
              <a:latin typeface="Times New Roman"/>
            </a:endParaRPr>
          </a:p>
        </p:txBody>
      </p:sp>
      <p:sp>
        <p:nvSpPr>
          <p:cNvPr id="2" name="PlaceHolder 3"/>
          <p:cNvSpPr>
            <a:spLocks noGrp="1"/>
          </p:cNvSpPr>
          <p:nvPr>
            <p:ph type="sldNum"/>
          </p:nvPr>
        </p:nvSpPr>
        <p:spPr>
          <a:xfrm>
            <a:off x="6553080" y="6356520"/>
            <a:ext cx="2133360" cy="364680"/>
          </a:xfrm>
          <a:prstGeom prst="rect">
            <a:avLst/>
          </a:prstGeom>
        </p:spPr>
        <p:txBody>
          <a:bodyPr anchor="ctr">
            <a:noAutofit/>
          </a:bodyPr>
          <a:p>
            <a:pPr algn="r">
              <a:lnSpc>
                <a:spcPct val="100000"/>
              </a:lnSpc>
            </a:pPr>
            <a:fld id="{89259F51-CB3E-4028-875A-731FAF466305}" type="slidenum">
              <a:rPr b="0" lang="en-US" sz="1200" spc="-1" strike="noStrike">
                <a:solidFill>
                  <a:srgbClr val="8b8b8b"/>
                </a:solidFill>
                <a:latin typeface="Calibri"/>
              </a:rPr>
              <a:t>&lt;number&gt;</a:t>
            </a:fld>
            <a:endParaRPr b="0" lang="en-US" sz="1200" spc="-1" strike="noStrike">
              <a:latin typeface="Times New Roman"/>
            </a:endParaRPr>
          </a:p>
        </p:txBody>
      </p:sp>
      <p:sp>
        <p:nvSpPr>
          <p:cNvPr id="3" name="PlaceHolder 4"/>
          <p:cNvSpPr>
            <a:spLocks noGrp="1"/>
          </p:cNvSpPr>
          <p:nvPr>
            <p:ph type="title"/>
          </p:nvPr>
        </p:nvSpPr>
        <p:spPr>
          <a:xfrm>
            <a:off x="914400" y="410400"/>
            <a:ext cx="16458840" cy="1717560"/>
          </a:xfrm>
          <a:prstGeom prst="rect">
            <a:avLst/>
          </a:prstGeom>
        </p:spPr>
        <p:txBody>
          <a:bodyPr lIns="0" rIns="0" tIns="0" bIns="0" anchor="ctr">
            <a:noAutofit/>
          </a:bodyPr>
          <a:p>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
        <p:nvSpPr>
          <p:cNvPr id="4" name="PlaceHolder 5"/>
          <p:cNvSpPr>
            <a:spLocks noGrp="1"/>
          </p:cNvSpPr>
          <p:nvPr>
            <p:ph type="body"/>
          </p:nvPr>
        </p:nvSpPr>
        <p:spPr>
          <a:xfrm>
            <a:off x="914400" y="2406960"/>
            <a:ext cx="16458840" cy="5965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Calibri"/>
              </a:rPr>
              <a:t>Click to edit the outline text format</a:t>
            </a:r>
            <a:endParaRPr b="0" lang="en-US" sz="32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rgbClr val="000000"/>
                </a:solidFill>
                <a:latin typeface="Calibri"/>
              </a:rPr>
              <a:t>Second Outline Level</a:t>
            </a:r>
            <a:endParaRPr b="0" lang="en-US" sz="24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rgbClr val="000000"/>
                </a:solidFill>
                <a:latin typeface="Calibri"/>
              </a:rPr>
              <a:t>Third Outline Level</a:t>
            </a:r>
            <a:endParaRPr b="0" lang="en-US" sz="20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Calibri"/>
              </a:rPr>
              <a:t>Fourth Outline Level</a:t>
            </a:r>
            <a:endParaRPr b="0" lang="en-US" sz="20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
</Relationships>
</file>

<file path=ppt/slides/_rels/slide100.xml.rels><?xml version="1.0" encoding="UTF-8"?>
<Relationships xmlns="http://schemas.openxmlformats.org/package/2006/relationships"><Relationship Id="rId1" Type="http://schemas.openxmlformats.org/officeDocument/2006/relationships/image" Target="../media/image100.png"/><Relationship Id="rId2" Type="http://schemas.openxmlformats.org/officeDocument/2006/relationships/slideLayout" Target="../slideLayouts/slideLayout1.xml"/>
</Relationships>
</file>

<file path=ppt/slides/_rels/slide101.xml.rels><?xml version="1.0" encoding="UTF-8"?>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xml"/>
</Relationships>
</file>

<file path=ppt/slides/_rels/slide102.xml.rels><?xml version="1.0" encoding="UTF-8"?>
<Relationships xmlns="http://schemas.openxmlformats.org/package/2006/relationships"><Relationship Id="rId1" Type="http://schemas.openxmlformats.org/officeDocument/2006/relationships/image" Target="../media/image102.png"/><Relationship Id="rId2" Type="http://schemas.openxmlformats.org/officeDocument/2006/relationships/slideLayout" Target="../slideLayouts/slideLayout1.xml"/>
</Relationships>
</file>

<file path=ppt/slides/_rels/slide103.xml.rels><?xml version="1.0" encoding="UTF-8"?>
<Relationships xmlns="http://schemas.openxmlformats.org/package/2006/relationships"><Relationship Id="rId1" Type="http://schemas.openxmlformats.org/officeDocument/2006/relationships/image" Target="../media/image103.png"/><Relationship Id="rId2" Type="http://schemas.openxmlformats.org/officeDocument/2006/relationships/slideLayout" Target="../slideLayouts/slideLayout1.xml"/>
</Relationships>
</file>

<file path=ppt/slides/_rels/slide104.xml.rels><?xml version="1.0" encoding="UTF-8"?>
<Relationships xmlns="http://schemas.openxmlformats.org/package/2006/relationships"><Relationship Id="rId1" Type="http://schemas.openxmlformats.org/officeDocument/2006/relationships/image" Target="../media/image104.png"/><Relationship Id="rId2" Type="http://schemas.openxmlformats.org/officeDocument/2006/relationships/slideLayout" Target="../slideLayouts/slideLayout1.xml"/>
</Relationships>
</file>

<file path=ppt/slides/_rels/slide105.xml.rels><?xml version="1.0" encoding="UTF-8"?>
<Relationships xmlns="http://schemas.openxmlformats.org/package/2006/relationships"><Relationship Id="rId1" Type="http://schemas.openxmlformats.org/officeDocument/2006/relationships/image" Target="../media/image105.png"/><Relationship Id="rId2" Type="http://schemas.openxmlformats.org/officeDocument/2006/relationships/slideLayout" Target="../slideLayouts/slideLayout1.xml"/>
</Relationships>
</file>

<file path=ppt/slides/_rels/slide106.xml.rels><?xml version="1.0" encoding="UTF-8"?>
<Relationships xmlns="http://schemas.openxmlformats.org/package/2006/relationships"><Relationship Id="rId1" Type="http://schemas.openxmlformats.org/officeDocument/2006/relationships/image" Target="../media/image106.png"/><Relationship Id="rId2" Type="http://schemas.openxmlformats.org/officeDocument/2006/relationships/slideLayout" Target="../slideLayouts/slideLayout1.xml"/>
</Relationships>
</file>

<file path=ppt/slides/_rels/slide107.xml.rels><?xml version="1.0" encoding="UTF-8"?>
<Relationships xmlns="http://schemas.openxmlformats.org/package/2006/relationships"><Relationship Id="rId1" Type="http://schemas.openxmlformats.org/officeDocument/2006/relationships/image" Target="../media/image107.png"/><Relationship Id="rId2" Type="http://schemas.openxmlformats.org/officeDocument/2006/relationships/slideLayout" Target="../slideLayouts/slideLayout1.xml"/>
</Relationships>
</file>

<file path=ppt/slides/_rels/slide108.xml.rels><?xml version="1.0" encoding="UTF-8"?>
<Relationships xmlns="http://schemas.openxmlformats.org/package/2006/relationships"><Relationship Id="rId1" Type="http://schemas.openxmlformats.org/officeDocument/2006/relationships/image" Target="../media/image108.png"/><Relationship Id="rId2" Type="http://schemas.openxmlformats.org/officeDocument/2006/relationships/slideLayout" Target="../slideLayouts/slideLayout1.xml"/>
</Relationships>
</file>

<file path=ppt/slides/_rels/slide109.xml.rels><?xml version="1.0" encoding="UTF-8"?>
<Relationships xmlns="http://schemas.openxmlformats.org/package/2006/relationships"><Relationship Id="rId1" Type="http://schemas.openxmlformats.org/officeDocument/2006/relationships/image" Target="../media/image109.png"/><Relationship Id="rId2"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xml"/>
</Relationships>
</file>

<file path=ppt/slides/_rels/slide110.xml.rels><?xml version="1.0" encoding="UTF-8"?>
<Relationships xmlns="http://schemas.openxmlformats.org/package/2006/relationships"><Relationship Id="rId1" Type="http://schemas.openxmlformats.org/officeDocument/2006/relationships/image" Target="../media/image110.png"/><Relationship Id="rId2" Type="http://schemas.openxmlformats.org/officeDocument/2006/relationships/slideLayout" Target="../slideLayouts/slideLayout1.xml"/>
</Relationships>
</file>

<file path=ppt/slides/_rels/slide111.xml.rels><?xml version="1.0" encoding="UTF-8"?>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xml"/>
</Relationships>
</file>

<file path=ppt/slides/_rels/slide112.xml.rels><?xml version="1.0" encoding="UTF-8"?>
<Relationships xmlns="http://schemas.openxmlformats.org/package/2006/relationships"><Relationship Id="rId1" Type="http://schemas.openxmlformats.org/officeDocument/2006/relationships/image" Target="../media/image112.png"/><Relationship Id="rId2" Type="http://schemas.openxmlformats.org/officeDocument/2006/relationships/slideLayout" Target="../slideLayouts/slideLayout1.xml"/>
</Relationships>
</file>

<file path=ppt/slides/_rels/slide113.xml.rels><?xml version="1.0" encoding="UTF-8"?>
<Relationships xmlns="http://schemas.openxmlformats.org/package/2006/relationships"><Relationship Id="rId1" Type="http://schemas.openxmlformats.org/officeDocument/2006/relationships/image" Target="../media/image113.png"/><Relationship Id="rId2" Type="http://schemas.openxmlformats.org/officeDocument/2006/relationships/slideLayout" Target="../slideLayouts/slideLayout1.xml"/>
</Relationships>
</file>

<file path=ppt/slides/_rels/slide114.xml.rels><?xml version="1.0" encoding="UTF-8"?>
<Relationships xmlns="http://schemas.openxmlformats.org/package/2006/relationships"><Relationship Id="rId1" Type="http://schemas.openxmlformats.org/officeDocument/2006/relationships/image" Target="../media/image114.png"/><Relationship Id="rId2" Type="http://schemas.openxmlformats.org/officeDocument/2006/relationships/slideLayout" Target="../slideLayouts/slideLayout1.xml"/>
</Relationships>
</file>

<file path=ppt/slides/_rels/slide115.xml.rels><?xml version="1.0" encoding="UTF-8"?>
<Relationships xmlns="http://schemas.openxmlformats.org/package/2006/relationships"><Relationship Id="rId1" Type="http://schemas.openxmlformats.org/officeDocument/2006/relationships/image" Target="../media/image115.png"/><Relationship Id="rId2" Type="http://schemas.openxmlformats.org/officeDocument/2006/relationships/slideLayout" Target="../slideLayouts/slideLayout1.xml"/>
</Relationships>
</file>

<file path=ppt/slides/_rels/slide116.xml.rels><?xml version="1.0" encoding="UTF-8"?>
<Relationships xmlns="http://schemas.openxmlformats.org/package/2006/relationships"><Relationship Id="rId1" Type="http://schemas.openxmlformats.org/officeDocument/2006/relationships/image" Target="../media/image116.png"/><Relationship Id="rId2" Type="http://schemas.openxmlformats.org/officeDocument/2006/relationships/slideLayout" Target="../slideLayouts/slideLayout1.xml"/>
</Relationships>
</file>

<file path=ppt/slides/_rels/slide117.xml.rels><?xml version="1.0" encoding="UTF-8"?>
<Relationships xmlns="http://schemas.openxmlformats.org/package/2006/relationships"><Relationship Id="rId1" Type="http://schemas.openxmlformats.org/officeDocument/2006/relationships/image" Target="../media/image117.png"/><Relationship Id="rId2" Type="http://schemas.openxmlformats.org/officeDocument/2006/relationships/slideLayout" Target="../slideLayouts/slideLayout1.xml"/>
</Relationships>
</file>

<file path=ppt/slides/_rels/slide118.xml.rels><?xml version="1.0" encoding="UTF-8"?>
<Relationships xmlns="http://schemas.openxmlformats.org/package/2006/relationships"><Relationship Id="rId1" Type="http://schemas.openxmlformats.org/officeDocument/2006/relationships/image" Target="../media/image118.png"/><Relationship Id="rId2" Type="http://schemas.openxmlformats.org/officeDocument/2006/relationships/slideLayout" Target="../slideLayouts/slideLayout1.xml"/>
</Relationships>
</file>

<file path=ppt/slides/_rels/slide119.xml.rels><?xml version="1.0" encoding="UTF-8"?>
<Relationships xmlns="http://schemas.openxmlformats.org/package/2006/relationships"><Relationship Id="rId1" Type="http://schemas.openxmlformats.org/officeDocument/2006/relationships/image" Target="../media/image119.png"/><Relationship Id="rId2"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xml"/>
</Relationships>
</file>

<file path=ppt/slides/_rels/slide120.xml.rels><?xml version="1.0" encoding="UTF-8"?>
<Relationships xmlns="http://schemas.openxmlformats.org/package/2006/relationships"><Relationship Id="rId1" Type="http://schemas.openxmlformats.org/officeDocument/2006/relationships/image" Target="../media/image120.png"/><Relationship Id="rId2" Type="http://schemas.openxmlformats.org/officeDocument/2006/relationships/slideLayout" Target="../slideLayouts/slideLayout1.xml"/>
</Relationships>
</file>

<file path=ppt/slides/_rels/slide121.xml.rels><?xml version="1.0" encoding="UTF-8"?>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xml"/>
</Relationships>
</file>

<file path=ppt/slides/_rels/slide122.xml.rels><?xml version="1.0" encoding="UTF-8"?>
<Relationships xmlns="http://schemas.openxmlformats.org/package/2006/relationships"><Relationship Id="rId1" Type="http://schemas.openxmlformats.org/officeDocument/2006/relationships/image" Target="../media/image122.png"/><Relationship Id="rId2" Type="http://schemas.openxmlformats.org/officeDocument/2006/relationships/slideLayout" Target="../slideLayouts/slideLayout1.xml"/>
</Relationships>
</file>

<file path=ppt/slides/_rels/slide123.xml.rels><?xml version="1.0" encoding="UTF-8"?>
<Relationships xmlns="http://schemas.openxmlformats.org/package/2006/relationships"><Relationship Id="rId1" Type="http://schemas.openxmlformats.org/officeDocument/2006/relationships/image" Target="../media/image123.png"/><Relationship Id="rId2" Type="http://schemas.openxmlformats.org/officeDocument/2006/relationships/slideLayout" Target="../slideLayouts/slideLayout1.xml"/>
</Relationships>
</file>

<file path=ppt/slides/_rels/slide124.xml.rels><?xml version="1.0" encoding="UTF-8"?>
<Relationships xmlns="http://schemas.openxmlformats.org/package/2006/relationships"><Relationship Id="rId1" Type="http://schemas.openxmlformats.org/officeDocument/2006/relationships/image" Target="../media/image124.png"/><Relationship Id="rId2" Type="http://schemas.openxmlformats.org/officeDocument/2006/relationships/slideLayout" Target="../slideLayouts/slideLayout1.xml"/>
</Relationships>
</file>

<file path=ppt/slides/_rels/slide125.xml.rels><?xml version="1.0" encoding="UTF-8"?>
<Relationships xmlns="http://schemas.openxmlformats.org/package/2006/relationships"><Relationship Id="rId1" Type="http://schemas.openxmlformats.org/officeDocument/2006/relationships/image" Target="../media/image125.png"/><Relationship Id="rId2" Type="http://schemas.openxmlformats.org/officeDocument/2006/relationships/slideLayout" Target="../slideLayouts/slideLayout1.xml"/>
</Relationships>
</file>

<file path=ppt/slides/_rels/slide126.xml.rels><?xml version="1.0" encoding="UTF-8"?>
<Relationships xmlns="http://schemas.openxmlformats.org/package/2006/relationships"><Relationship Id="rId1" Type="http://schemas.openxmlformats.org/officeDocument/2006/relationships/image" Target="../media/image126.png"/><Relationship Id="rId2" Type="http://schemas.openxmlformats.org/officeDocument/2006/relationships/slideLayout" Target="../slideLayouts/slideLayout1.xml"/>
</Relationships>
</file>

<file path=ppt/slides/_rels/slide127.xml.rels><?xml version="1.0" encoding="UTF-8"?>
<Relationships xmlns="http://schemas.openxmlformats.org/package/2006/relationships"><Relationship Id="rId1" Type="http://schemas.openxmlformats.org/officeDocument/2006/relationships/image" Target="../media/image127.png"/><Relationship Id="rId2" Type="http://schemas.openxmlformats.org/officeDocument/2006/relationships/slideLayout" Target="../slideLayouts/slideLayout1.xml"/>
</Relationships>
</file>

<file path=ppt/slides/_rels/slide128.xml.rels><?xml version="1.0" encoding="UTF-8"?>
<Relationships xmlns="http://schemas.openxmlformats.org/package/2006/relationships"><Relationship Id="rId1" Type="http://schemas.openxmlformats.org/officeDocument/2006/relationships/image" Target="../media/image128.png"/><Relationship Id="rId2" Type="http://schemas.openxmlformats.org/officeDocument/2006/relationships/slideLayout" Target="../slideLayouts/slideLayout1.xml"/>
</Relationships>
</file>

<file path=ppt/slides/_rels/slide129.xml.rels><?xml version="1.0" encoding="UTF-8"?>
<Relationships xmlns="http://schemas.openxmlformats.org/package/2006/relationships"><Relationship Id="rId1" Type="http://schemas.openxmlformats.org/officeDocument/2006/relationships/image" Target="../media/image129.png"/><Relationship Id="rId2"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xml"/>
</Relationships>
</file>

<file path=ppt/slides/_rels/slide130.xml.rels><?xml version="1.0" encoding="UTF-8"?>
<Relationships xmlns="http://schemas.openxmlformats.org/package/2006/relationships"><Relationship Id="rId1" Type="http://schemas.openxmlformats.org/officeDocument/2006/relationships/image" Target="../media/image130.png"/><Relationship Id="rId2" Type="http://schemas.openxmlformats.org/officeDocument/2006/relationships/slideLayout" Target="../slideLayouts/slideLayout1.xml"/>
</Relationships>
</file>

<file path=ppt/slides/_rels/slide131.xml.rels><?xml version="1.0" encoding="UTF-8"?>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xml"/>
</Relationships>
</file>

<file path=ppt/slides/_rels/slide132.xml.rels><?xml version="1.0" encoding="UTF-8"?>
<Relationships xmlns="http://schemas.openxmlformats.org/package/2006/relationships"><Relationship Id="rId1" Type="http://schemas.openxmlformats.org/officeDocument/2006/relationships/image" Target="../media/image132.png"/><Relationship Id="rId2" Type="http://schemas.openxmlformats.org/officeDocument/2006/relationships/slideLayout" Target="../slideLayouts/slideLayout1.xml"/>
</Relationships>
</file>

<file path=ppt/slides/_rels/slide133.xml.rels><?xml version="1.0" encoding="UTF-8"?>
<Relationships xmlns="http://schemas.openxmlformats.org/package/2006/relationships"><Relationship Id="rId1" Type="http://schemas.openxmlformats.org/officeDocument/2006/relationships/image" Target="../media/image133.png"/><Relationship Id="rId2" Type="http://schemas.openxmlformats.org/officeDocument/2006/relationships/slideLayout" Target="../slideLayouts/slideLayout1.xml"/>
</Relationships>
</file>

<file path=ppt/slides/_rels/slide134.xml.rels><?xml version="1.0" encoding="UTF-8"?>
<Relationships xmlns="http://schemas.openxmlformats.org/package/2006/relationships"><Relationship Id="rId1" Type="http://schemas.openxmlformats.org/officeDocument/2006/relationships/image" Target="../media/image134.png"/><Relationship Id="rId2" Type="http://schemas.openxmlformats.org/officeDocument/2006/relationships/slideLayout" Target="../slideLayouts/slideLayout1.xml"/>
</Relationships>
</file>

<file path=ppt/slides/_rels/slide135.xml.rels><?xml version="1.0" encoding="UTF-8"?>
<Relationships xmlns="http://schemas.openxmlformats.org/package/2006/relationships"><Relationship Id="rId1" Type="http://schemas.openxmlformats.org/officeDocument/2006/relationships/image" Target="../media/image135.png"/><Relationship Id="rId2" Type="http://schemas.openxmlformats.org/officeDocument/2006/relationships/slideLayout" Target="../slideLayouts/slideLayout1.xml"/>
</Relationships>
</file>

<file path=ppt/slides/_rels/slide136.xml.rels><?xml version="1.0" encoding="UTF-8"?>
<Relationships xmlns="http://schemas.openxmlformats.org/package/2006/relationships"><Relationship Id="rId1" Type="http://schemas.openxmlformats.org/officeDocument/2006/relationships/image" Target="../media/image136.png"/><Relationship Id="rId2" Type="http://schemas.openxmlformats.org/officeDocument/2006/relationships/slideLayout" Target="../slideLayouts/slideLayout1.xml"/>
</Relationships>
</file>

<file path=ppt/slides/_rels/slide137.xml.rels><?xml version="1.0" encoding="UTF-8"?>
<Relationships xmlns="http://schemas.openxmlformats.org/package/2006/relationships"><Relationship Id="rId1" Type="http://schemas.openxmlformats.org/officeDocument/2006/relationships/image" Target="../media/image137.png"/><Relationship Id="rId2" Type="http://schemas.openxmlformats.org/officeDocument/2006/relationships/slideLayout" Target="../slideLayouts/slideLayout1.xml"/>
</Relationships>
</file>

<file path=ppt/slides/_rels/slide138.xml.rels><?xml version="1.0" encoding="UTF-8"?>
<Relationships xmlns="http://schemas.openxmlformats.org/package/2006/relationships"><Relationship Id="rId1" Type="http://schemas.openxmlformats.org/officeDocument/2006/relationships/image" Target="../media/image138.png"/><Relationship Id="rId2" Type="http://schemas.openxmlformats.org/officeDocument/2006/relationships/slideLayout" Target="../slideLayouts/slideLayout1.xml"/>
</Relationships>
</file>

<file path=ppt/slides/_rels/slide139.xml.rels><?xml version="1.0" encoding="UTF-8"?>
<Relationships xmlns="http://schemas.openxmlformats.org/package/2006/relationships"><Relationship Id="rId1" Type="http://schemas.openxmlformats.org/officeDocument/2006/relationships/image" Target="../media/image139.png"/><Relationship Id="rId2"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xml"/>
</Relationships>
</file>

<file path=ppt/slides/_rels/slide140.xml.rels><?xml version="1.0" encoding="UTF-8"?>
<Relationships xmlns="http://schemas.openxmlformats.org/package/2006/relationships"><Relationship Id="rId1" Type="http://schemas.openxmlformats.org/officeDocument/2006/relationships/image" Target="../media/image140.png"/><Relationship Id="rId2" Type="http://schemas.openxmlformats.org/officeDocument/2006/relationships/slideLayout" Target="../slideLayouts/slideLayout1.xml"/>
</Relationships>
</file>

<file path=ppt/slides/_rels/slide141.xml.rels><?xml version="1.0" encoding="UTF-8"?>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xml"/>
</Relationships>
</file>

<file path=ppt/slides/_rels/slide142.xml.rels><?xml version="1.0" encoding="UTF-8"?>
<Relationships xmlns="http://schemas.openxmlformats.org/package/2006/relationships"><Relationship Id="rId1" Type="http://schemas.openxmlformats.org/officeDocument/2006/relationships/image" Target="../media/image142.png"/><Relationship Id="rId2" Type="http://schemas.openxmlformats.org/officeDocument/2006/relationships/slideLayout" Target="../slideLayouts/slideLayout1.xml"/>
</Relationships>
</file>

<file path=ppt/slides/_rels/slide143.xml.rels><?xml version="1.0" encoding="UTF-8"?>
<Relationships xmlns="http://schemas.openxmlformats.org/package/2006/relationships"><Relationship Id="rId1" Type="http://schemas.openxmlformats.org/officeDocument/2006/relationships/image" Target="../media/image143.png"/><Relationship Id="rId2" Type="http://schemas.openxmlformats.org/officeDocument/2006/relationships/slideLayout" Target="../slideLayouts/slideLayout1.xml"/>
</Relationships>
</file>

<file path=ppt/slides/_rels/slide144.xml.rels><?xml version="1.0" encoding="UTF-8"?>
<Relationships xmlns="http://schemas.openxmlformats.org/package/2006/relationships"><Relationship Id="rId1" Type="http://schemas.openxmlformats.org/officeDocument/2006/relationships/image" Target="../media/image144.png"/><Relationship Id="rId2" Type="http://schemas.openxmlformats.org/officeDocument/2006/relationships/slideLayout" Target="../slideLayouts/slideLayout1.xml"/>
</Relationships>
</file>

<file path=ppt/slides/_rels/slide145.xml.rels><?xml version="1.0" encoding="UTF-8"?>
<Relationships xmlns="http://schemas.openxmlformats.org/package/2006/relationships"><Relationship Id="rId1" Type="http://schemas.openxmlformats.org/officeDocument/2006/relationships/image" Target="../media/image145.png"/><Relationship Id="rId2" Type="http://schemas.openxmlformats.org/officeDocument/2006/relationships/slideLayout" Target="../slideLayouts/slideLayout1.xml"/>
</Relationships>
</file>

<file path=ppt/slides/_rels/slide146.xml.rels><?xml version="1.0" encoding="UTF-8"?>
<Relationships xmlns="http://schemas.openxmlformats.org/package/2006/relationships"><Relationship Id="rId1" Type="http://schemas.openxmlformats.org/officeDocument/2006/relationships/image" Target="../media/image146.png"/><Relationship Id="rId2" Type="http://schemas.openxmlformats.org/officeDocument/2006/relationships/slideLayout" Target="../slideLayouts/slideLayout1.xml"/>
</Relationships>
</file>

<file path=ppt/slides/_rels/slide147.xml.rels><?xml version="1.0" encoding="UTF-8"?>
<Relationships xmlns="http://schemas.openxmlformats.org/package/2006/relationships"><Relationship Id="rId1" Type="http://schemas.openxmlformats.org/officeDocument/2006/relationships/image" Target="../media/image147.png"/><Relationship Id="rId2" Type="http://schemas.openxmlformats.org/officeDocument/2006/relationships/slideLayout" Target="../slideLayouts/slideLayout1.xml"/>
</Relationships>
</file>

<file path=ppt/slides/_rels/slide148.xml.rels><?xml version="1.0" encoding="UTF-8"?>
<Relationships xmlns="http://schemas.openxmlformats.org/package/2006/relationships"><Relationship Id="rId1" Type="http://schemas.openxmlformats.org/officeDocument/2006/relationships/image" Target="../media/image148.png"/><Relationship Id="rId2" Type="http://schemas.openxmlformats.org/officeDocument/2006/relationships/slideLayout" Target="../slideLayouts/slideLayout1.xml"/>
</Relationships>
</file>

<file path=ppt/slides/_rels/slide149.xml.rels><?xml version="1.0" encoding="UTF-8"?>
<Relationships xmlns="http://schemas.openxmlformats.org/package/2006/relationships"><Relationship Id="rId1" Type="http://schemas.openxmlformats.org/officeDocument/2006/relationships/image" Target="../media/image149.png"/><Relationship Id="rId2"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xml"/>
</Relationships>
</file>

<file path=ppt/slides/_rels/slide150.xml.rels><?xml version="1.0" encoding="UTF-8"?>
<Relationships xmlns="http://schemas.openxmlformats.org/package/2006/relationships"><Relationship Id="rId1" Type="http://schemas.openxmlformats.org/officeDocument/2006/relationships/image" Target="../media/image150.png"/><Relationship Id="rId2" Type="http://schemas.openxmlformats.org/officeDocument/2006/relationships/slideLayout" Target="../slideLayouts/slideLayout1.xml"/>
</Relationships>
</file>

<file path=ppt/slides/_rels/slide151.xml.rels><?xml version="1.0" encoding="UTF-8"?>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xml"/>
</Relationships>
</file>

<file path=ppt/slides/_rels/slide152.xml.rels><?xml version="1.0" encoding="UTF-8"?>
<Relationships xmlns="http://schemas.openxmlformats.org/package/2006/relationships"><Relationship Id="rId1" Type="http://schemas.openxmlformats.org/officeDocument/2006/relationships/image" Target="../media/image152.png"/><Relationship Id="rId2" Type="http://schemas.openxmlformats.org/officeDocument/2006/relationships/slideLayout" Target="../slideLayouts/slideLayout1.xml"/>
</Relationships>
</file>

<file path=ppt/slides/_rels/slide153.xml.rels><?xml version="1.0" encoding="UTF-8"?>
<Relationships xmlns="http://schemas.openxmlformats.org/package/2006/relationships"><Relationship Id="rId1" Type="http://schemas.openxmlformats.org/officeDocument/2006/relationships/image" Target="../media/image153.png"/><Relationship Id="rId2" Type="http://schemas.openxmlformats.org/officeDocument/2006/relationships/slideLayout" Target="../slideLayouts/slideLayout1.xml"/>
</Relationships>
</file>

<file path=ppt/slides/_rels/slide154.xml.rels><?xml version="1.0" encoding="UTF-8"?>
<Relationships xmlns="http://schemas.openxmlformats.org/package/2006/relationships"><Relationship Id="rId1" Type="http://schemas.openxmlformats.org/officeDocument/2006/relationships/image" Target="../media/image154.png"/><Relationship Id="rId2" Type="http://schemas.openxmlformats.org/officeDocument/2006/relationships/slideLayout" Target="../slideLayouts/slideLayout1.xml"/>
</Relationships>
</file>

<file path=ppt/slides/_rels/slide155.xml.rels><?xml version="1.0" encoding="UTF-8"?>
<Relationships xmlns="http://schemas.openxmlformats.org/package/2006/relationships"><Relationship Id="rId1" Type="http://schemas.openxmlformats.org/officeDocument/2006/relationships/image" Target="../media/image155.png"/><Relationship Id="rId2" Type="http://schemas.openxmlformats.org/officeDocument/2006/relationships/slideLayout" Target="../slideLayouts/slideLayout1.xml"/>
</Relationships>
</file>

<file path=ppt/slides/_rels/slide156.xml.rels><?xml version="1.0" encoding="UTF-8"?>
<Relationships xmlns="http://schemas.openxmlformats.org/package/2006/relationships"><Relationship Id="rId1" Type="http://schemas.openxmlformats.org/officeDocument/2006/relationships/image" Target="../media/image156.png"/><Relationship Id="rId2" Type="http://schemas.openxmlformats.org/officeDocument/2006/relationships/slideLayout" Target="../slideLayouts/slideLayout1.xml"/>
</Relationships>
</file>

<file path=ppt/slides/_rels/slide157.xml.rels><?xml version="1.0" encoding="UTF-8"?>
<Relationships xmlns="http://schemas.openxmlformats.org/package/2006/relationships"><Relationship Id="rId1" Type="http://schemas.openxmlformats.org/officeDocument/2006/relationships/image" Target="../media/image157.png"/><Relationship Id="rId2" Type="http://schemas.openxmlformats.org/officeDocument/2006/relationships/slideLayout" Target="../slideLayouts/slideLayout1.xml"/>
</Relationships>
</file>

<file path=ppt/slides/_rels/slide158.xml.rels><?xml version="1.0" encoding="UTF-8"?>
<Relationships xmlns="http://schemas.openxmlformats.org/package/2006/relationships"><Relationship Id="rId1" Type="http://schemas.openxmlformats.org/officeDocument/2006/relationships/image" Target="../media/image158.png"/><Relationship Id="rId2" Type="http://schemas.openxmlformats.org/officeDocument/2006/relationships/slideLayout" Target="../slideLayouts/slideLayout1.xml"/>
</Relationships>
</file>

<file path=ppt/slides/_rels/slide159.xml.rels><?xml version="1.0" encoding="UTF-8"?>
<Relationships xmlns="http://schemas.openxmlformats.org/package/2006/relationships"><Relationship Id="rId1" Type="http://schemas.openxmlformats.org/officeDocument/2006/relationships/image" Target="../media/image159.png"/><Relationship Id="rId2"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xml"/>
</Relationships>
</file>

<file path=ppt/slides/_rels/slide160.xml.rels><?xml version="1.0" encoding="UTF-8"?>
<Relationships xmlns="http://schemas.openxmlformats.org/package/2006/relationships"><Relationship Id="rId1" Type="http://schemas.openxmlformats.org/officeDocument/2006/relationships/image" Target="../media/image160.png"/><Relationship Id="rId2" Type="http://schemas.openxmlformats.org/officeDocument/2006/relationships/slideLayout" Target="../slideLayouts/slideLayout1.xml"/>
</Relationships>
</file>

<file path=ppt/slides/_rels/slide161.xml.rels><?xml version="1.0" encoding="UTF-8"?>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xml"/>
</Relationships>
</file>

<file path=ppt/slides/_rels/slide162.xml.rels><?xml version="1.0" encoding="UTF-8"?>
<Relationships xmlns="http://schemas.openxmlformats.org/package/2006/relationships"><Relationship Id="rId1" Type="http://schemas.openxmlformats.org/officeDocument/2006/relationships/image" Target="../media/image162.png"/><Relationship Id="rId2" Type="http://schemas.openxmlformats.org/officeDocument/2006/relationships/slideLayout" Target="../slideLayouts/slideLayout1.xml"/>
</Relationships>
</file>

<file path=ppt/slides/_rels/slide163.xml.rels><?xml version="1.0" encoding="UTF-8"?>
<Relationships xmlns="http://schemas.openxmlformats.org/package/2006/relationships"><Relationship Id="rId1" Type="http://schemas.openxmlformats.org/officeDocument/2006/relationships/image" Target="../media/image163.png"/><Relationship Id="rId2" Type="http://schemas.openxmlformats.org/officeDocument/2006/relationships/slideLayout" Target="../slideLayouts/slideLayout1.xml"/>
</Relationships>
</file>

<file path=ppt/slides/_rels/slide164.xml.rels><?xml version="1.0" encoding="UTF-8"?>
<Relationships xmlns="http://schemas.openxmlformats.org/package/2006/relationships"><Relationship Id="rId1" Type="http://schemas.openxmlformats.org/officeDocument/2006/relationships/image" Target="../media/image164.png"/><Relationship Id="rId2" Type="http://schemas.openxmlformats.org/officeDocument/2006/relationships/slideLayout" Target="../slideLayouts/slideLayout1.xml"/>
</Relationships>
</file>

<file path=ppt/slides/_rels/slide165.xml.rels><?xml version="1.0" encoding="UTF-8"?>
<Relationships xmlns="http://schemas.openxmlformats.org/package/2006/relationships"><Relationship Id="rId1" Type="http://schemas.openxmlformats.org/officeDocument/2006/relationships/image" Target="../media/image165.png"/><Relationship Id="rId2" Type="http://schemas.openxmlformats.org/officeDocument/2006/relationships/slideLayout" Target="../slideLayouts/slideLayout1.xml"/>
</Relationships>
</file>

<file path=ppt/slides/_rels/slide166.xml.rels><?xml version="1.0" encoding="UTF-8"?>
<Relationships xmlns="http://schemas.openxmlformats.org/package/2006/relationships"><Relationship Id="rId1" Type="http://schemas.openxmlformats.org/officeDocument/2006/relationships/image" Target="../media/image166.png"/><Relationship Id="rId2" Type="http://schemas.openxmlformats.org/officeDocument/2006/relationships/slideLayout" Target="../slideLayouts/slideLayout1.xml"/>
</Relationships>
</file>

<file path=ppt/slides/_rels/slide167.xml.rels><?xml version="1.0" encoding="UTF-8"?>
<Relationships xmlns="http://schemas.openxmlformats.org/package/2006/relationships"><Relationship Id="rId1" Type="http://schemas.openxmlformats.org/officeDocument/2006/relationships/image" Target="../media/image167.png"/><Relationship Id="rId2" Type="http://schemas.openxmlformats.org/officeDocument/2006/relationships/slideLayout" Target="../slideLayouts/slideLayout1.xml"/>
</Relationships>
</file>

<file path=ppt/slides/_rels/slide168.xml.rels><?xml version="1.0" encoding="UTF-8"?>
<Relationships xmlns="http://schemas.openxmlformats.org/package/2006/relationships"><Relationship Id="rId1" Type="http://schemas.openxmlformats.org/officeDocument/2006/relationships/image" Target="../media/image168.png"/><Relationship Id="rId2" Type="http://schemas.openxmlformats.org/officeDocument/2006/relationships/slideLayout" Target="../slideLayouts/slideLayout1.xml"/>
</Relationships>
</file>

<file path=ppt/slides/_rels/slide169.xml.rels><?xml version="1.0" encoding="UTF-8"?>
<Relationships xmlns="http://schemas.openxmlformats.org/package/2006/relationships"><Relationship Id="rId1" Type="http://schemas.openxmlformats.org/officeDocument/2006/relationships/image" Target="../media/image169.png"/><Relationship Id="rId2"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xml"/>
</Relationships>
</file>

<file path=ppt/slides/_rels/slide170.xml.rels><?xml version="1.0" encoding="UTF-8"?>
<Relationships xmlns="http://schemas.openxmlformats.org/package/2006/relationships"><Relationship Id="rId1" Type="http://schemas.openxmlformats.org/officeDocument/2006/relationships/image" Target="../media/image170.png"/><Relationship Id="rId2" Type="http://schemas.openxmlformats.org/officeDocument/2006/relationships/slideLayout" Target="../slideLayouts/slideLayout1.xml"/>
</Relationships>
</file>

<file path=ppt/slides/_rels/slide171.xml.rels><?xml version="1.0" encoding="UTF-8"?>
<Relationships xmlns="http://schemas.openxmlformats.org/package/2006/relationships"><Relationship Id="rId1" Type="http://schemas.openxmlformats.org/officeDocument/2006/relationships/image" Target="../media/image171.png"/><Relationship Id="rId2" Type="http://schemas.openxmlformats.org/officeDocument/2006/relationships/slideLayout" Target="../slideLayouts/slideLayout1.xml"/>
</Relationships>
</file>

<file path=ppt/slides/_rels/slide172.xml.rels><?xml version="1.0" encoding="UTF-8"?>
<Relationships xmlns="http://schemas.openxmlformats.org/package/2006/relationships"><Relationship Id="rId1" Type="http://schemas.openxmlformats.org/officeDocument/2006/relationships/image" Target="../media/image172.png"/><Relationship Id="rId2" Type="http://schemas.openxmlformats.org/officeDocument/2006/relationships/slideLayout" Target="../slideLayouts/slideLayout1.xml"/>
</Relationships>
</file>

<file path=ppt/slides/_rels/slide173.xml.rels><?xml version="1.0" encoding="UTF-8"?>
<Relationships xmlns="http://schemas.openxmlformats.org/package/2006/relationships"><Relationship Id="rId1" Type="http://schemas.openxmlformats.org/officeDocument/2006/relationships/image" Target="../media/image173.png"/><Relationship Id="rId2" Type="http://schemas.openxmlformats.org/officeDocument/2006/relationships/slideLayout" Target="../slideLayouts/slideLayout1.xml"/>
</Relationships>
</file>

<file path=ppt/slides/_rels/slide174.xml.rels><?xml version="1.0" encoding="UTF-8"?>
<Relationships xmlns="http://schemas.openxmlformats.org/package/2006/relationships"><Relationship Id="rId1" Type="http://schemas.openxmlformats.org/officeDocument/2006/relationships/image" Target="../media/image174.png"/><Relationship Id="rId2" Type="http://schemas.openxmlformats.org/officeDocument/2006/relationships/slideLayout" Target="../slideLayouts/slideLayout1.xml"/>
</Relationships>
</file>

<file path=ppt/slides/_rels/slide175.xml.rels><?xml version="1.0" encoding="UTF-8"?>
<Relationships xmlns="http://schemas.openxmlformats.org/package/2006/relationships"><Relationship Id="rId1" Type="http://schemas.openxmlformats.org/officeDocument/2006/relationships/image" Target="../media/image175.png"/><Relationship Id="rId2" Type="http://schemas.openxmlformats.org/officeDocument/2006/relationships/slideLayout" Target="../slideLayouts/slideLayout1.xml"/>
</Relationships>
</file>

<file path=ppt/slides/_rels/slide176.xml.rels><?xml version="1.0" encoding="UTF-8"?>
<Relationships xmlns="http://schemas.openxmlformats.org/package/2006/relationships"><Relationship Id="rId1" Type="http://schemas.openxmlformats.org/officeDocument/2006/relationships/image" Target="../media/image176.png"/><Relationship Id="rId2" Type="http://schemas.openxmlformats.org/officeDocument/2006/relationships/slideLayout" Target="../slideLayouts/slideLayout1.xml"/>
</Relationships>
</file>

<file path=ppt/slides/_rels/slide177.xml.rels><?xml version="1.0" encoding="UTF-8"?>
<Relationships xmlns="http://schemas.openxmlformats.org/package/2006/relationships"><Relationship Id="rId1" Type="http://schemas.openxmlformats.org/officeDocument/2006/relationships/image" Target="../media/image177.png"/><Relationship Id="rId2" Type="http://schemas.openxmlformats.org/officeDocument/2006/relationships/slideLayout" Target="../slideLayouts/slideLayout1.xml"/>
</Relationships>
</file>

<file path=ppt/slides/_rels/slide178.xml.rels><?xml version="1.0" encoding="UTF-8"?>
<Relationships xmlns="http://schemas.openxmlformats.org/package/2006/relationships"><Relationship Id="rId1" Type="http://schemas.openxmlformats.org/officeDocument/2006/relationships/image" Target="../media/image178.png"/><Relationship Id="rId2" Type="http://schemas.openxmlformats.org/officeDocument/2006/relationships/slideLayout" Target="../slideLayouts/slideLayout1.xml"/>
</Relationships>
</file>

<file path=ppt/slides/_rels/slide179.xml.rels><?xml version="1.0" encoding="UTF-8"?>
<Relationships xmlns="http://schemas.openxmlformats.org/package/2006/relationships"><Relationship Id="rId1" Type="http://schemas.openxmlformats.org/officeDocument/2006/relationships/image" Target="../media/image179.png"/><Relationship Id="rId2"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xml"/>
</Relationships>
</file>

<file path=ppt/slides/_rels/slide180.xml.rels><?xml version="1.0" encoding="UTF-8"?>
<Relationships xmlns="http://schemas.openxmlformats.org/package/2006/relationships"><Relationship Id="rId1" Type="http://schemas.openxmlformats.org/officeDocument/2006/relationships/image" Target="../media/image180.png"/><Relationship Id="rId2" Type="http://schemas.openxmlformats.org/officeDocument/2006/relationships/slideLayout" Target="../slideLayouts/slideLayout1.xml"/>
</Relationships>
</file>

<file path=ppt/slides/_rels/slide181.xml.rels><?xml version="1.0" encoding="UTF-8"?>
<Relationships xmlns="http://schemas.openxmlformats.org/package/2006/relationships"><Relationship Id="rId1" Type="http://schemas.openxmlformats.org/officeDocument/2006/relationships/image" Target="../media/image181.png"/><Relationship Id="rId2" Type="http://schemas.openxmlformats.org/officeDocument/2006/relationships/slideLayout" Target="../slideLayouts/slideLayout1.xml"/>
</Relationships>
</file>

<file path=ppt/slides/_rels/slide182.xml.rels><?xml version="1.0" encoding="UTF-8"?>
<Relationships xmlns="http://schemas.openxmlformats.org/package/2006/relationships"><Relationship Id="rId1" Type="http://schemas.openxmlformats.org/officeDocument/2006/relationships/image" Target="../media/image182.png"/><Relationship Id="rId2" Type="http://schemas.openxmlformats.org/officeDocument/2006/relationships/slideLayout" Target="../slideLayouts/slideLayout1.xml"/>
</Relationships>
</file>

<file path=ppt/slides/_rels/slide183.xml.rels><?xml version="1.0" encoding="UTF-8"?>
<Relationships xmlns="http://schemas.openxmlformats.org/package/2006/relationships"><Relationship Id="rId1" Type="http://schemas.openxmlformats.org/officeDocument/2006/relationships/image" Target="../media/image183.png"/><Relationship Id="rId2" Type="http://schemas.openxmlformats.org/officeDocument/2006/relationships/slideLayout" Target="../slideLayouts/slideLayout1.xml"/>
</Relationships>
</file>

<file path=ppt/slides/_rels/slide184.xml.rels><?xml version="1.0" encoding="UTF-8"?>
<Relationships xmlns="http://schemas.openxmlformats.org/package/2006/relationships"><Relationship Id="rId1" Type="http://schemas.openxmlformats.org/officeDocument/2006/relationships/image" Target="../media/image184.png"/><Relationship Id="rId2" Type="http://schemas.openxmlformats.org/officeDocument/2006/relationships/slideLayout" Target="../slideLayouts/slideLayout1.xml"/>
</Relationships>
</file>

<file path=ppt/slides/_rels/slide185.xml.rels><?xml version="1.0" encoding="UTF-8"?>
<Relationships xmlns="http://schemas.openxmlformats.org/package/2006/relationships"><Relationship Id="rId1" Type="http://schemas.openxmlformats.org/officeDocument/2006/relationships/image" Target="../media/image185.png"/><Relationship Id="rId2" Type="http://schemas.openxmlformats.org/officeDocument/2006/relationships/slideLayout" Target="../slideLayouts/slideLayout1.xml"/>
</Relationships>
</file>

<file path=ppt/slides/_rels/slide186.xml.rels><?xml version="1.0" encoding="UTF-8"?>
<Relationships xmlns="http://schemas.openxmlformats.org/package/2006/relationships"><Relationship Id="rId1" Type="http://schemas.openxmlformats.org/officeDocument/2006/relationships/image" Target="../media/image186.png"/><Relationship Id="rId2" Type="http://schemas.openxmlformats.org/officeDocument/2006/relationships/slideLayout" Target="../slideLayouts/slideLayout1.xml"/>
</Relationships>
</file>

<file path=ppt/slides/_rels/slide187.xml.rels><?xml version="1.0" encoding="UTF-8"?>
<Relationships xmlns="http://schemas.openxmlformats.org/package/2006/relationships"><Relationship Id="rId1" Type="http://schemas.openxmlformats.org/officeDocument/2006/relationships/image" Target="../media/image187.png"/><Relationship Id="rId2" Type="http://schemas.openxmlformats.org/officeDocument/2006/relationships/slideLayout" Target="../slideLayouts/slideLayout1.xml"/>
</Relationships>
</file>

<file path=ppt/slides/_rels/slide188.xml.rels><?xml version="1.0" encoding="UTF-8"?>
<Relationships xmlns="http://schemas.openxmlformats.org/package/2006/relationships"><Relationship Id="rId1" Type="http://schemas.openxmlformats.org/officeDocument/2006/relationships/image" Target="../media/image188.png"/><Relationship Id="rId2" Type="http://schemas.openxmlformats.org/officeDocument/2006/relationships/slideLayout" Target="../slideLayouts/slideLayout1.xml"/>
</Relationships>
</file>

<file path=ppt/slides/_rels/slide189.xml.rels><?xml version="1.0" encoding="UTF-8"?>
<Relationships xmlns="http://schemas.openxmlformats.org/package/2006/relationships"><Relationship Id="rId1" Type="http://schemas.openxmlformats.org/officeDocument/2006/relationships/image" Target="../media/image189.png"/><Relationship Id="rId2"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xml"/>
</Relationships>
</file>

<file path=ppt/slides/_rels/slide190.xml.rels><?xml version="1.0" encoding="UTF-8"?>
<Relationships xmlns="http://schemas.openxmlformats.org/package/2006/relationships"><Relationship Id="rId1" Type="http://schemas.openxmlformats.org/officeDocument/2006/relationships/image" Target="../media/image190.png"/><Relationship Id="rId2" Type="http://schemas.openxmlformats.org/officeDocument/2006/relationships/slideLayout" Target="../slideLayouts/slideLayout1.xml"/>
</Relationships>
</file>

<file path=ppt/slides/_rels/slide191.xml.rels><?xml version="1.0" encoding="UTF-8"?>
<Relationships xmlns="http://schemas.openxmlformats.org/package/2006/relationships"><Relationship Id="rId1" Type="http://schemas.openxmlformats.org/officeDocument/2006/relationships/image" Target="../media/image191.png"/><Relationship Id="rId2" Type="http://schemas.openxmlformats.org/officeDocument/2006/relationships/slideLayout" Target="../slideLayouts/slideLayout1.xml"/>
</Relationships>
</file>

<file path=ppt/slides/_rels/slide192.xml.rels><?xml version="1.0" encoding="UTF-8"?>
<Relationships xmlns="http://schemas.openxmlformats.org/package/2006/relationships"><Relationship Id="rId1" Type="http://schemas.openxmlformats.org/officeDocument/2006/relationships/image" Target="../media/image192.png"/><Relationship Id="rId2" Type="http://schemas.openxmlformats.org/officeDocument/2006/relationships/slideLayout" Target="../slideLayouts/slideLayout1.xml"/>
</Relationships>
</file>

<file path=ppt/slides/_rels/slide19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
</Relationships>
</file>

<file path=ppt/slides/_rels/slide20.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xml"/>
</Relationships>
</file>

<file path=ppt/slides/_rels/slide21.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
</Relationships>
</file>

<file path=ppt/slides/_rels/slide22.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xml"/>
</Relationships>
</file>

<file path=ppt/slides/_rels/slide23.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xml"/>
</Relationships>
</file>

<file path=ppt/slides/_rels/slide24.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xml"/>
</Relationships>
</file>

<file path=ppt/slides/_rels/slide25.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xml"/>
</Relationships>
</file>

<file path=ppt/slides/_rels/slide26.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xml"/>
</Relationships>
</file>

<file path=ppt/slides/_rels/slide27.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xml"/>
</Relationships>
</file>

<file path=ppt/slides/_rels/slide28.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xml"/>
</Relationships>
</file>

<file path=ppt/slides/_rels/slide29.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
</Relationships>
</file>

<file path=ppt/slides/_rels/slide30.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1.xml"/>
</Relationships>
</file>

<file path=ppt/slides/_rels/slide31.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
</Relationships>
</file>

<file path=ppt/slides/_rels/slide32.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xml"/>
</Relationships>
</file>

<file path=ppt/slides/_rels/slide33.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xml"/>
</Relationships>
</file>

<file path=ppt/slides/_rels/slide34.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xml"/>
</Relationships>
</file>

<file path=ppt/slides/_rels/slide35.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xml"/>
</Relationships>
</file>

<file path=ppt/slides/_rels/slide36.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xml"/>
</Relationships>
</file>

<file path=ppt/slides/_rels/slide37.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1.xml"/>
</Relationships>
</file>

<file path=ppt/slides/_rels/slide38.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1.xml"/>
</Relationships>
</file>

<file path=ppt/slides/_rels/slide39.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
</Relationships>
</file>

<file path=ppt/slides/_rels/slide40.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1.xml"/>
</Relationships>
</file>

<file path=ppt/slides/_rels/slide41.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
</Relationships>
</file>

<file path=ppt/slides/_rels/slide42.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slideLayout" Target="../slideLayouts/slideLayout1.xml"/>
</Relationships>
</file>

<file path=ppt/slides/_rels/slide43.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slideLayout" Target="../slideLayouts/slideLayout1.xml"/>
</Relationships>
</file>

<file path=ppt/slides/_rels/slide44.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slideLayout" Target="../slideLayouts/slideLayout1.xml"/>
</Relationships>
</file>

<file path=ppt/slides/_rels/slide45.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slideLayout" Target="../slideLayouts/slideLayout1.xml"/>
</Relationships>
</file>

<file path=ppt/slides/_rels/slide46.xml.rels><?xml version="1.0" encoding="UTF-8"?>
<Relationships xmlns="http://schemas.openxmlformats.org/package/2006/relationships"><Relationship Id="rId1" Type="http://schemas.openxmlformats.org/officeDocument/2006/relationships/image" Target="../media/image46.png"/><Relationship Id="rId2" Type="http://schemas.openxmlformats.org/officeDocument/2006/relationships/slideLayout" Target="../slideLayouts/slideLayout1.xml"/>
</Relationships>
</file>

<file path=ppt/slides/_rels/slide47.xml.rels><?xml version="1.0" encoding="UTF-8"?>
<Relationships xmlns="http://schemas.openxmlformats.org/package/2006/relationships"><Relationship Id="rId1" Type="http://schemas.openxmlformats.org/officeDocument/2006/relationships/image" Target="../media/image47.png"/><Relationship Id="rId2" Type="http://schemas.openxmlformats.org/officeDocument/2006/relationships/slideLayout" Target="../slideLayouts/slideLayout1.xml"/>
</Relationships>
</file>

<file path=ppt/slides/_rels/slide48.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slideLayout" Target="../slideLayouts/slideLayout1.xml"/>
</Relationships>
</file>

<file path=ppt/slides/_rels/slide49.xml.rels><?xml version="1.0" encoding="UTF-8"?>
<Relationships xmlns="http://schemas.openxmlformats.org/package/2006/relationships"><Relationship Id="rId1" Type="http://schemas.openxmlformats.org/officeDocument/2006/relationships/image" Target="../media/image49.pn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xml"/>
</Relationships>
</file>

<file path=ppt/slides/_rels/slide50.xml.rels><?xml version="1.0" encoding="UTF-8"?>
<Relationships xmlns="http://schemas.openxmlformats.org/package/2006/relationships"><Relationship Id="rId1" Type="http://schemas.openxmlformats.org/officeDocument/2006/relationships/image" Target="../media/image50.png"/><Relationship Id="rId2" Type="http://schemas.openxmlformats.org/officeDocument/2006/relationships/slideLayout" Target="../slideLayouts/slideLayout1.xml"/>
</Relationships>
</file>

<file path=ppt/slides/_rels/slide51.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
</Relationships>
</file>

<file path=ppt/slides/_rels/slide52.xml.rels><?xml version="1.0" encoding="UTF-8"?>
<Relationships xmlns="http://schemas.openxmlformats.org/package/2006/relationships"><Relationship Id="rId1" Type="http://schemas.openxmlformats.org/officeDocument/2006/relationships/image" Target="../media/image52.png"/><Relationship Id="rId2" Type="http://schemas.openxmlformats.org/officeDocument/2006/relationships/slideLayout" Target="../slideLayouts/slideLayout1.xml"/>
</Relationships>
</file>

<file path=ppt/slides/_rels/slide53.xml.rels><?xml version="1.0" encoding="UTF-8"?>
<Relationships xmlns="http://schemas.openxmlformats.org/package/2006/relationships"><Relationship Id="rId1" Type="http://schemas.openxmlformats.org/officeDocument/2006/relationships/image" Target="../media/image53.png"/><Relationship Id="rId2" Type="http://schemas.openxmlformats.org/officeDocument/2006/relationships/slideLayout" Target="../slideLayouts/slideLayout1.xml"/>
</Relationships>
</file>

<file path=ppt/slides/_rels/slide54.xml.rels><?xml version="1.0" encoding="UTF-8"?>
<Relationships xmlns="http://schemas.openxmlformats.org/package/2006/relationships"><Relationship Id="rId1" Type="http://schemas.openxmlformats.org/officeDocument/2006/relationships/image" Target="../media/image54.png"/><Relationship Id="rId2" Type="http://schemas.openxmlformats.org/officeDocument/2006/relationships/slideLayout" Target="../slideLayouts/slideLayout1.xml"/>
</Relationships>
</file>

<file path=ppt/slides/_rels/slide55.xml.rels><?xml version="1.0" encoding="UTF-8"?>
<Relationships xmlns="http://schemas.openxmlformats.org/package/2006/relationships"><Relationship Id="rId1" Type="http://schemas.openxmlformats.org/officeDocument/2006/relationships/image" Target="../media/image55.png"/><Relationship Id="rId2" Type="http://schemas.openxmlformats.org/officeDocument/2006/relationships/slideLayout" Target="../slideLayouts/slideLayout1.xml"/>
</Relationships>
</file>

<file path=ppt/slides/_rels/slide56.xml.rels><?xml version="1.0" encoding="UTF-8"?>
<Relationships xmlns="http://schemas.openxmlformats.org/package/2006/relationships"><Relationship Id="rId1" Type="http://schemas.openxmlformats.org/officeDocument/2006/relationships/image" Target="../media/image56.png"/><Relationship Id="rId2" Type="http://schemas.openxmlformats.org/officeDocument/2006/relationships/slideLayout" Target="../slideLayouts/slideLayout1.xml"/>
</Relationships>
</file>

<file path=ppt/slides/_rels/slide57.xml.rels><?xml version="1.0" encoding="UTF-8"?>
<Relationships xmlns="http://schemas.openxmlformats.org/package/2006/relationships"><Relationship Id="rId1" Type="http://schemas.openxmlformats.org/officeDocument/2006/relationships/image" Target="../media/image57.png"/><Relationship Id="rId2" Type="http://schemas.openxmlformats.org/officeDocument/2006/relationships/slideLayout" Target="../slideLayouts/slideLayout1.xml"/>
</Relationships>
</file>

<file path=ppt/slides/_rels/slide58.xml.rels><?xml version="1.0" encoding="UTF-8"?>
<Relationships xmlns="http://schemas.openxmlformats.org/package/2006/relationships"><Relationship Id="rId1" Type="http://schemas.openxmlformats.org/officeDocument/2006/relationships/image" Target="../media/image58.png"/><Relationship Id="rId2" Type="http://schemas.openxmlformats.org/officeDocument/2006/relationships/slideLayout" Target="../slideLayouts/slideLayout1.xml"/>
</Relationships>
</file>

<file path=ppt/slides/_rels/slide59.xml.rels><?xml version="1.0" encoding="UTF-8"?>
<Relationships xmlns="http://schemas.openxmlformats.org/package/2006/relationships"><Relationship Id="rId1" Type="http://schemas.openxmlformats.org/officeDocument/2006/relationships/image" Target="../media/image59.png"/><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xml"/>
</Relationships>
</file>

<file path=ppt/slides/_rels/slide60.xml.rels><?xml version="1.0" encoding="UTF-8"?>
<Relationships xmlns="http://schemas.openxmlformats.org/package/2006/relationships"><Relationship Id="rId1" Type="http://schemas.openxmlformats.org/officeDocument/2006/relationships/image" Target="../media/image60.png"/><Relationship Id="rId2" Type="http://schemas.openxmlformats.org/officeDocument/2006/relationships/slideLayout" Target="../slideLayouts/slideLayout1.xml"/>
</Relationships>
</file>

<file path=ppt/slides/_rels/slide61.xml.rels><?xml version="1.0" encoding="UTF-8"?>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
</Relationships>
</file>

<file path=ppt/slides/_rels/slide62.xml.rels><?xml version="1.0" encoding="UTF-8"?>
<Relationships xmlns="http://schemas.openxmlformats.org/package/2006/relationships"><Relationship Id="rId1" Type="http://schemas.openxmlformats.org/officeDocument/2006/relationships/image" Target="../media/image62.png"/><Relationship Id="rId2" Type="http://schemas.openxmlformats.org/officeDocument/2006/relationships/slideLayout" Target="../slideLayouts/slideLayout1.xml"/>
</Relationships>
</file>

<file path=ppt/slides/_rels/slide63.xml.rels><?xml version="1.0" encoding="UTF-8"?>
<Relationships xmlns="http://schemas.openxmlformats.org/package/2006/relationships"><Relationship Id="rId1" Type="http://schemas.openxmlformats.org/officeDocument/2006/relationships/image" Target="../media/image63.png"/><Relationship Id="rId2" Type="http://schemas.openxmlformats.org/officeDocument/2006/relationships/slideLayout" Target="../slideLayouts/slideLayout1.xml"/>
</Relationships>
</file>

<file path=ppt/slides/_rels/slide64.xml.rels><?xml version="1.0" encoding="UTF-8"?>
<Relationships xmlns="http://schemas.openxmlformats.org/package/2006/relationships"><Relationship Id="rId1" Type="http://schemas.openxmlformats.org/officeDocument/2006/relationships/image" Target="../media/image64.png"/><Relationship Id="rId2" Type="http://schemas.openxmlformats.org/officeDocument/2006/relationships/slideLayout" Target="../slideLayouts/slideLayout1.xml"/>
</Relationships>
</file>

<file path=ppt/slides/_rels/slide65.xml.rels><?xml version="1.0" encoding="UTF-8"?>
<Relationships xmlns="http://schemas.openxmlformats.org/package/2006/relationships"><Relationship Id="rId1" Type="http://schemas.openxmlformats.org/officeDocument/2006/relationships/image" Target="../media/image65.png"/><Relationship Id="rId2" Type="http://schemas.openxmlformats.org/officeDocument/2006/relationships/slideLayout" Target="../slideLayouts/slideLayout1.xml"/>
</Relationships>
</file>

<file path=ppt/slides/_rels/slide66.xml.rels><?xml version="1.0" encoding="UTF-8"?>
<Relationships xmlns="http://schemas.openxmlformats.org/package/2006/relationships"><Relationship Id="rId1" Type="http://schemas.openxmlformats.org/officeDocument/2006/relationships/image" Target="../media/image66.png"/><Relationship Id="rId2" Type="http://schemas.openxmlformats.org/officeDocument/2006/relationships/slideLayout" Target="../slideLayouts/slideLayout1.xml"/>
</Relationships>
</file>

<file path=ppt/slides/_rels/slide67.xml.rels><?xml version="1.0" encoding="UTF-8"?>
<Relationships xmlns="http://schemas.openxmlformats.org/package/2006/relationships"><Relationship Id="rId1" Type="http://schemas.openxmlformats.org/officeDocument/2006/relationships/image" Target="../media/image67.png"/><Relationship Id="rId2" Type="http://schemas.openxmlformats.org/officeDocument/2006/relationships/slideLayout" Target="../slideLayouts/slideLayout1.xml"/>
</Relationships>
</file>

<file path=ppt/slides/_rels/slide68.xml.rels><?xml version="1.0" encoding="UTF-8"?>
<Relationships xmlns="http://schemas.openxmlformats.org/package/2006/relationships"><Relationship Id="rId1" Type="http://schemas.openxmlformats.org/officeDocument/2006/relationships/image" Target="../media/image68.png"/><Relationship Id="rId2" Type="http://schemas.openxmlformats.org/officeDocument/2006/relationships/slideLayout" Target="../slideLayouts/slideLayout1.xml"/>
</Relationships>
</file>

<file path=ppt/slides/_rels/slide69.xml.rels><?xml version="1.0" encoding="UTF-8"?>
<Relationships xmlns="http://schemas.openxmlformats.org/package/2006/relationships"><Relationship Id="rId1" Type="http://schemas.openxmlformats.org/officeDocument/2006/relationships/image" Target="../media/image69.png"/><Relationship Id="rId2"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xml"/>
</Relationships>
</file>

<file path=ppt/slides/_rels/slide70.xml.rels><?xml version="1.0" encoding="UTF-8"?>
<Relationships xmlns="http://schemas.openxmlformats.org/package/2006/relationships"><Relationship Id="rId1" Type="http://schemas.openxmlformats.org/officeDocument/2006/relationships/image" Target="../media/image70.png"/><Relationship Id="rId2" Type="http://schemas.openxmlformats.org/officeDocument/2006/relationships/slideLayout" Target="../slideLayouts/slideLayout1.xml"/>
</Relationships>
</file>

<file path=ppt/slides/_rels/slide71.xml.rels><?xml version="1.0" encoding="UTF-8"?>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
</Relationships>
</file>

<file path=ppt/slides/_rels/slide72.xml.rels><?xml version="1.0" encoding="UTF-8"?>
<Relationships xmlns="http://schemas.openxmlformats.org/package/2006/relationships"><Relationship Id="rId1" Type="http://schemas.openxmlformats.org/officeDocument/2006/relationships/image" Target="../media/image72.png"/><Relationship Id="rId2" Type="http://schemas.openxmlformats.org/officeDocument/2006/relationships/slideLayout" Target="../slideLayouts/slideLayout1.xml"/>
</Relationships>
</file>

<file path=ppt/slides/_rels/slide73.xml.rels><?xml version="1.0" encoding="UTF-8"?>
<Relationships xmlns="http://schemas.openxmlformats.org/package/2006/relationships"><Relationship Id="rId1" Type="http://schemas.openxmlformats.org/officeDocument/2006/relationships/image" Target="../media/image73.png"/><Relationship Id="rId2" Type="http://schemas.openxmlformats.org/officeDocument/2006/relationships/slideLayout" Target="../slideLayouts/slideLayout1.xml"/>
</Relationships>
</file>

<file path=ppt/slides/_rels/slide74.xml.rels><?xml version="1.0" encoding="UTF-8"?>
<Relationships xmlns="http://schemas.openxmlformats.org/package/2006/relationships"><Relationship Id="rId1" Type="http://schemas.openxmlformats.org/officeDocument/2006/relationships/image" Target="../media/image74.png"/><Relationship Id="rId2" Type="http://schemas.openxmlformats.org/officeDocument/2006/relationships/slideLayout" Target="../slideLayouts/slideLayout1.xml"/>
</Relationships>
</file>

<file path=ppt/slides/_rels/slide75.xml.rels><?xml version="1.0" encoding="UTF-8"?>
<Relationships xmlns="http://schemas.openxmlformats.org/package/2006/relationships"><Relationship Id="rId1" Type="http://schemas.openxmlformats.org/officeDocument/2006/relationships/image" Target="../media/image75.png"/><Relationship Id="rId2" Type="http://schemas.openxmlformats.org/officeDocument/2006/relationships/slideLayout" Target="../slideLayouts/slideLayout1.xml"/>
</Relationships>
</file>

<file path=ppt/slides/_rels/slide76.xml.rels><?xml version="1.0" encoding="UTF-8"?>
<Relationships xmlns="http://schemas.openxmlformats.org/package/2006/relationships"><Relationship Id="rId1" Type="http://schemas.openxmlformats.org/officeDocument/2006/relationships/image" Target="../media/image76.png"/><Relationship Id="rId2" Type="http://schemas.openxmlformats.org/officeDocument/2006/relationships/slideLayout" Target="../slideLayouts/slideLayout1.xml"/>
</Relationships>
</file>

<file path=ppt/slides/_rels/slide77.xml.rels><?xml version="1.0" encoding="UTF-8"?>
<Relationships xmlns="http://schemas.openxmlformats.org/package/2006/relationships"><Relationship Id="rId1" Type="http://schemas.openxmlformats.org/officeDocument/2006/relationships/image" Target="../media/image77.png"/><Relationship Id="rId2" Type="http://schemas.openxmlformats.org/officeDocument/2006/relationships/slideLayout" Target="../slideLayouts/slideLayout1.xml"/>
</Relationships>
</file>

<file path=ppt/slides/_rels/slide78.xml.rels><?xml version="1.0" encoding="UTF-8"?>
<Relationships xmlns="http://schemas.openxmlformats.org/package/2006/relationships"><Relationship Id="rId1" Type="http://schemas.openxmlformats.org/officeDocument/2006/relationships/image" Target="../media/image78.png"/><Relationship Id="rId2" Type="http://schemas.openxmlformats.org/officeDocument/2006/relationships/slideLayout" Target="../slideLayouts/slideLayout1.xml"/>
</Relationships>
</file>

<file path=ppt/slides/_rels/slide79.xml.rels><?xml version="1.0" encoding="UTF-8"?>
<Relationships xmlns="http://schemas.openxmlformats.org/package/2006/relationships"><Relationship Id="rId1" Type="http://schemas.openxmlformats.org/officeDocument/2006/relationships/image" Target="../media/image79.png"/><Relationship Id="rId2"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
</Relationships>
</file>

<file path=ppt/slides/_rels/slide80.xml.rels><?xml version="1.0" encoding="UTF-8"?>
<Relationships xmlns="http://schemas.openxmlformats.org/package/2006/relationships"><Relationship Id="rId1" Type="http://schemas.openxmlformats.org/officeDocument/2006/relationships/image" Target="../media/image80.png"/><Relationship Id="rId2" Type="http://schemas.openxmlformats.org/officeDocument/2006/relationships/slideLayout" Target="../slideLayouts/slideLayout1.xml"/>
</Relationships>
</file>

<file path=ppt/slides/_rels/slide81.xml.rels><?xml version="1.0" encoding="UTF-8"?>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1.xml"/>
</Relationships>
</file>

<file path=ppt/slides/_rels/slide82.xml.rels><?xml version="1.0" encoding="UTF-8"?>
<Relationships xmlns="http://schemas.openxmlformats.org/package/2006/relationships"><Relationship Id="rId1" Type="http://schemas.openxmlformats.org/officeDocument/2006/relationships/image" Target="../media/image82.png"/><Relationship Id="rId2" Type="http://schemas.openxmlformats.org/officeDocument/2006/relationships/slideLayout" Target="../slideLayouts/slideLayout1.xml"/>
</Relationships>
</file>

<file path=ppt/slides/_rels/slide83.xml.rels><?xml version="1.0" encoding="UTF-8"?>
<Relationships xmlns="http://schemas.openxmlformats.org/package/2006/relationships"><Relationship Id="rId1" Type="http://schemas.openxmlformats.org/officeDocument/2006/relationships/image" Target="../media/image83.png"/><Relationship Id="rId2" Type="http://schemas.openxmlformats.org/officeDocument/2006/relationships/slideLayout" Target="../slideLayouts/slideLayout1.xml"/>
</Relationships>
</file>

<file path=ppt/slides/_rels/slide84.xml.rels><?xml version="1.0" encoding="UTF-8"?>
<Relationships xmlns="http://schemas.openxmlformats.org/package/2006/relationships"><Relationship Id="rId1" Type="http://schemas.openxmlformats.org/officeDocument/2006/relationships/image" Target="../media/image84.png"/><Relationship Id="rId2" Type="http://schemas.openxmlformats.org/officeDocument/2006/relationships/slideLayout" Target="../slideLayouts/slideLayout1.xml"/>
</Relationships>
</file>

<file path=ppt/slides/_rels/slide85.xml.rels><?xml version="1.0" encoding="UTF-8"?>
<Relationships xmlns="http://schemas.openxmlformats.org/package/2006/relationships"><Relationship Id="rId1" Type="http://schemas.openxmlformats.org/officeDocument/2006/relationships/image" Target="../media/image85.png"/><Relationship Id="rId2" Type="http://schemas.openxmlformats.org/officeDocument/2006/relationships/slideLayout" Target="../slideLayouts/slideLayout1.xml"/>
</Relationships>
</file>

<file path=ppt/slides/_rels/slide86.xml.rels><?xml version="1.0" encoding="UTF-8"?>
<Relationships xmlns="http://schemas.openxmlformats.org/package/2006/relationships"><Relationship Id="rId1" Type="http://schemas.openxmlformats.org/officeDocument/2006/relationships/image" Target="../media/image86.png"/><Relationship Id="rId2" Type="http://schemas.openxmlformats.org/officeDocument/2006/relationships/slideLayout" Target="../slideLayouts/slideLayout1.xml"/>
</Relationships>
</file>

<file path=ppt/slides/_rels/slide87.xml.rels><?xml version="1.0" encoding="UTF-8"?>
<Relationships xmlns="http://schemas.openxmlformats.org/package/2006/relationships"><Relationship Id="rId1" Type="http://schemas.openxmlformats.org/officeDocument/2006/relationships/image" Target="../media/image87.png"/><Relationship Id="rId2" Type="http://schemas.openxmlformats.org/officeDocument/2006/relationships/slideLayout" Target="../slideLayouts/slideLayout1.xml"/>
</Relationships>
</file>

<file path=ppt/slides/_rels/slide88.xml.rels><?xml version="1.0" encoding="UTF-8"?>
<Relationships xmlns="http://schemas.openxmlformats.org/package/2006/relationships"><Relationship Id="rId1" Type="http://schemas.openxmlformats.org/officeDocument/2006/relationships/image" Target="../media/image88.png"/><Relationship Id="rId2" Type="http://schemas.openxmlformats.org/officeDocument/2006/relationships/slideLayout" Target="../slideLayouts/slideLayout1.xml"/>
</Relationships>
</file>

<file path=ppt/slides/_rels/slide89.xml.rels><?xml version="1.0" encoding="UTF-8"?>
<Relationships xmlns="http://schemas.openxmlformats.org/package/2006/relationships"><Relationship Id="rId1" Type="http://schemas.openxmlformats.org/officeDocument/2006/relationships/image" Target="../media/image89.png"/><Relationship Id="rId2"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
</Relationships>
</file>

<file path=ppt/slides/_rels/slide90.xml.rels><?xml version="1.0" encoding="UTF-8"?>
<Relationships xmlns="http://schemas.openxmlformats.org/package/2006/relationships"><Relationship Id="rId1" Type="http://schemas.openxmlformats.org/officeDocument/2006/relationships/image" Target="../media/image90.png"/><Relationship Id="rId2" Type="http://schemas.openxmlformats.org/officeDocument/2006/relationships/slideLayout" Target="../slideLayouts/slideLayout1.xml"/>
</Relationships>
</file>

<file path=ppt/slides/_rels/slide91.xml.rels><?xml version="1.0" encoding="UTF-8"?>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xml"/>
</Relationships>
</file>

<file path=ppt/slides/_rels/slide92.xml.rels><?xml version="1.0" encoding="UTF-8"?>
<Relationships xmlns="http://schemas.openxmlformats.org/package/2006/relationships"><Relationship Id="rId1" Type="http://schemas.openxmlformats.org/officeDocument/2006/relationships/image" Target="../media/image92.png"/><Relationship Id="rId2" Type="http://schemas.openxmlformats.org/officeDocument/2006/relationships/slideLayout" Target="../slideLayouts/slideLayout1.xml"/>
</Relationships>
</file>

<file path=ppt/slides/_rels/slide93.xml.rels><?xml version="1.0" encoding="UTF-8"?>
<Relationships xmlns="http://schemas.openxmlformats.org/package/2006/relationships"><Relationship Id="rId1" Type="http://schemas.openxmlformats.org/officeDocument/2006/relationships/image" Target="../media/image93.png"/><Relationship Id="rId2" Type="http://schemas.openxmlformats.org/officeDocument/2006/relationships/slideLayout" Target="../slideLayouts/slideLayout1.xml"/>
</Relationships>
</file>

<file path=ppt/slides/_rels/slide94.xml.rels><?xml version="1.0" encoding="UTF-8"?>
<Relationships xmlns="http://schemas.openxmlformats.org/package/2006/relationships"><Relationship Id="rId1" Type="http://schemas.openxmlformats.org/officeDocument/2006/relationships/image" Target="../media/image94.png"/><Relationship Id="rId2" Type="http://schemas.openxmlformats.org/officeDocument/2006/relationships/slideLayout" Target="../slideLayouts/slideLayout1.xml"/>
</Relationships>
</file>

<file path=ppt/slides/_rels/slide95.xml.rels><?xml version="1.0" encoding="UTF-8"?>
<Relationships xmlns="http://schemas.openxmlformats.org/package/2006/relationships"><Relationship Id="rId1" Type="http://schemas.openxmlformats.org/officeDocument/2006/relationships/image" Target="../media/image95.png"/><Relationship Id="rId2" Type="http://schemas.openxmlformats.org/officeDocument/2006/relationships/slideLayout" Target="../slideLayouts/slideLayout1.xml"/>
</Relationships>
</file>

<file path=ppt/slides/_rels/slide96.xml.rels><?xml version="1.0" encoding="UTF-8"?>
<Relationships xmlns="http://schemas.openxmlformats.org/package/2006/relationships"><Relationship Id="rId1" Type="http://schemas.openxmlformats.org/officeDocument/2006/relationships/image" Target="../media/image96.png"/><Relationship Id="rId2" Type="http://schemas.openxmlformats.org/officeDocument/2006/relationships/slideLayout" Target="../slideLayouts/slideLayout1.xml"/>
</Relationships>
</file>

<file path=ppt/slides/_rels/slide97.xml.rels><?xml version="1.0" encoding="UTF-8"?>
<Relationships xmlns="http://schemas.openxmlformats.org/package/2006/relationships"><Relationship Id="rId1" Type="http://schemas.openxmlformats.org/officeDocument/2006/relationships/image" Target="../media/image97.png"/><Relationship Id="rId2" Type="http://schemas.openxmlformats.org/officeDocument/2006/relationships/slideLayout" Target="../slideLayouts/slideLayout1.xml"/>
</Relationships>
</file>

<file path=ppt/slides/_rels/slide98.xml.rels><?xml version="1.0" encoding="UTF-8"?>
<Relationships xmlns="http://schemas.openxmlformats.org/package/2006/relationships"><Relationship Id="rId1" Type="http://schemas.openxmlformats.org/officeDocument/2006/relationships/image" Target="../media/image98.png"/><Relationship Id="rId2" Type="http://schemas.openxmlformats.org/officeDocument/2006/relationships/slideLayout" Target="../slideLayouts/slideLayout1.xml"/>
</Relationships>
</file>

<file path=ppt/slides/_rels/slide99.xml.rels><?xml version="1.0" encoding="UTF-8"?>
<Relationships xmlns="http://schemas.openxmlformats.org/package/2006/relationships"><Relationship Id="rId1" Type="http://schemas.openxmlformats.org/officeDocument/2006/relationships/image" Target="../media/image99.png"/><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1" name="Group 1"/>
          <p:cNvGrpSpPr/>
          <p:nvPr/>
        </p:nvGrpSpPr>
        <p:grpSpPr>
          <a:xfrm>
            <a:off x="0" y="7494480"/>
            <a:ext cx="18287640" cy="2792160"/>
            <a:chOff x="0" y="7494480"/>
            <a:chExt cx="18287640" cy="2792160"/>
          </a:xfrm>
        </p:grpSpPr>
        <p:sp>
          <p:nvSpPr>
            <p:cNvPr id="42" name="CustomShape 2"/>
            <p:cNvSpPr/>
            <p:nvPr/>
          </p:nvSpPr>
          <p:spPr>
            <a:xfrm>
              <a:off x="0" y="7494480"/>
              <a:ext cx="18287640" cy="2792160"/>
            </a:xfrm>
            <a:custGeom>
              <a:avLst/>
              <a:gdLst/>
              <a:ahLst/>
              <a:rect l="l" t="t" r="r" b="b"/>
              <a:pathLst>
                <a:path w="6671512" h="1018725">
                  <a:moveTo>
                    <a:pt x="0" y="0"/>
                  </a:moveTo>
                  <a:lnTo>
                    <a:pt x="6671512" y="0"/>
                  </a:lnTo>
                  <a:lnTo>
                    <a:pt x="6671512" y="1018725"/>
                  </a:lnTo>
                  <a:lnTo>
                    <a:pt x="0" y="1018725"/>
                  </a:lnTo>
                  <a:close/>
                </a:path>
              </a:pathLst>
            </a:custGeom>
            <a:solidFill>
              <a:srgbClr val="00bf63"/>
            </a:solidFill>
            <a:ln>
              <a:noFill/>
            </a:ln>
          </p:spPr>
          <p:style>
            <a:lnRef idx="0"/>
            <a:fillRef idx="0"/>
            <a:effectRef idx="0"/>
            <a:fontRef idx="minor"/>
          </p:style>
        </p:sp>
      </p:grpSp>
      <p:sp>
        <p:nvSpPr>
          <p:cNvPr id="43" name="Line 3"/>
          <p:cNvSpPr/>
          <p:nvPr/>
        </p:nvSpPr>
        <p:spPr>
          <a:xfrm>
            <a:off x="5913000" y="7238880"/>
            <a:ext cx="0" cy="3038400"/>
          </a:xfrm>
          <a:prstGeom prst="line">
            <a:avLst/>
          </a:prstGeom>
          <a:ln w="76320">
            <a:solidFill>
              <a:srgbClr val="f9f5f0"/>
            </a:solidFill>
            <a:round/>
          </a:ln>
        </p:spPr>
        <p:style>
          <a:lnRef idx="0"/>
          <a:fillRef idx="0"/>
          <a:effectRef idx="0"/>
          <a:fontRef idx="minor"/>
        </p:style>
      </p:sp>
      <p:sp>
        <p:nvSpPr>
          <p:cNvPr id="44" name="CustomShape 4"/>
          <p:cNvSpPr/>
          <p:nvPr/>
        </p:nvSpPr>
        <p:spPr>
          <a:xfrm>
            <a:off x="1028880" y="3064680"/>
            <a:ext cx="10603440" cy="3657600"/>
          </a:xfrm>
          <a:prstGeom prst="rect">
            <a:avLst/>
          </a:prstGeom>
          <a:noFill/>
          <a:ln>
            <a:noFill/>
          </a:ln>
        </p:spPr>
        <p:style>
          <a:lnRef idx="0"/>
          <a:fillRef idx="0"/>
          <a:effectRef idx="0"/>
          <a:fontRef idx="minor"/>
        </p:style>
        <p:txBody>
          <a:bodyPr lIns="0" rIns="0" tIns="0" bIns="0">
            <a:spAutoFit/>
          </a:bodyPr>
          <a:p>
            <a:pPr>
              <a:lnSpc>
                <a:spcPts val="9601"/>
              </a:lnSpc>
            </a:pPr>
            <a:r>
              <a:rPr b="1" lang="en-US" sz="8000" spc="-1" strike="noStrike">
                <a:solidFill>
                  <a:srgbClr val="2d2d2d"/>
                </a:solidFill>
                <a:latin typeface="Lato 1 Bold"/>
                <a:ea typeface="Lato 1 Bold"/>
              </a:rPr>
              <a:t>Google Cybersecurity</a:t>
            </a:r>
            <a:endParaRPr b="0" lang="en-US" sz="8000" spc="-1" strike="noStrike">
              <a:latin typeface="Arial"/>
            </a:endParaRPr>
          </a:p>
          <a:p>
            <a:pPr>
              <a:lnSpc>
                <a:spcPts val="9601"/>
              </a:lnSpc>
            </a:pPr>
            <a:r>
              <a:rPr b="1" lang="en-US" sz="8000" spc="-1" strike="noStrike">
                <a:solidFill>
                  <a:srgbClr val="2d2d2d"/>
                </a:solidFill>
                <a:latin typeface="Lato 1 Bold"/>
                <a:ea typeface="Lato 1 Bold"/>
              </a:rPr>
              <a:t>Training Course</a:t>
            </a:r>
            <a:endParaRPr b="0" lang="en-US" sz="8000" spc="-1" strike="noStrike">
              <a:latin typeface="Arial"/>
            </a:endParaRPr>
          </a:p>
        </p:txBody>
      </p:sp>
      <p:sp>
        <p:nvSpPr>
          <p:cNvPr id="45" name="CustomShape 5"/>
          <p:cNvSpPr/>
          <p:nvPr/>
        </p:nvSpPr>
        <p:spPr>
          <a:xfrm>
            <a:off x="13064040" y="2717640"/>
            <a:ext cx="4194720" cy="4114440"/>
          </a:xfrm>
          <a:custGeom>
            <a:avLst/>
            <a:gdLst/>
            <a:ahLst/>
            <a:rect l="l" t="t" r="r" b="b"/>
            <a:pathLst>
              <a:path w="4195132" h="4114800">
                <a:moveTo>
                  <a:pt x="0" y="0"/>
                </a:moveTo>
                <a:lnTo>
                  <a:pt x="4195132" y="0"/>
                </a:lnTo>
                <a:lnTo>
                  <a:pt x="4195132"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6" name="CustomShape 6"/>
          <p:cNvSpPr/>
          <p:nvPr/>
        </p:nvSpPr>
        <p:spPr>
          <a:xfrm>
            <a:off x="1028880" y="1922760"/>
            <a:ext cx="809280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Cybersecurity</a:t>
            </a:r>
            <a:endParaRPr b="0" lang="en-US" sz="47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5" name="Group 1"/>
          <p:cNvGrpSpPr/>
          <p:nvPr/>
        </p:nvGrpSpPr>
        <p:grpSpPr>
          <a:xfrm>
            <a:off x="0" y="8988120"/>
            <a:ext cx="18287640" cy="1298520"/>
            <a:chOff x="0" y="8988120"/>
            <a:chExt cx="18287640" cy="1298520"/>
          </a:xfrm>
        </p:grpSpPr>
        <p:sp>
          <p:nvSpPr>
            <p:cNvPr id="9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7"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8"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7: Threat Intelligence</a:t>
            </a:r>
            <a:endParaRPr b="0" lang="en-US" sz="4700" spc="-1" strike="noStrike">
              <a:latin typeface="Arial"/>
            </a:endParaRPr>
          </a:p>
        </p:txBody>
      </p:sp>
      <p:sp>
        <p:nvSpPr>
          <p:cNvPr id="99" name="CustomShape 5"/>
          <p:cNvSpPr/>
          <p:nvPr/>
        </p:nvSpPr>
        <p:spPr>
          <a:xfrm>
            <a:off x="1147320" y="1648080"/>
            <a:ext cx="12154320" cy="228600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Understanding Threats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Threat Detection and Analysis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Gathering and Interpreting Threat Intelligence</a:t>
            </a:r>
            <a:endParaRPr b="0" lang="en-US" sz="3000" spc="-1" strike="noStrike">
              <a:latin typeface="Arial"/>
            </a:endParaRPr>
          </a:p>
        </p:txBody>
      </p:sp>
      <p:sp>
        <p:nvSpPr>
          <p:cNvPr id="10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35" name="Group 1"/>
          <p:cNvGrpSpPr/>
          <p:nvPr/>
        </p:nvGrpSpPr>
        <p:grpSpPr>
          <a:xfrm>
            <a:off x="0" y="8988120"/>
            <a:ext cx="18287640" cy="1298520"/>
            <a:chOff x="0" y="8988120"/>
            <a:chExt cx="18287640" cy="1298520"/>
          </a:xfrm>
        </p:grpSpPr>
        <p:sp>
          <p:nvSpPr>
            <p:cNvPr id="63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3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38" name="CustomShape 4"/>
          <p:cNvSpPr/>
          <p:nvPr/>
        </p:nvSpPr>
        <p:spPr>
          <a:xfrm>
            <a:off x="990720" y="763920"/>
            <a:ext cx="1544328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Firewalls and Network Security Tools</a:t>
            </a:r>
            <a:endParaRPr b="0" lang="en-US" sz="4700" spc="-1" strike="noStrike">
              <a:latin typeface="Arial"/>
            </a:endParaRPr>
          </a:p>
        </p:txBody>
      </p:sp>
      <p:sp>
        <p:nvSpPr>
          <p:cNvPr id="639" name="CustomShape 5"/>
          <p:cNvSpPr/>
          <p:nvPr/>
        </p:nvSpPr>
        <p:spPr>
          <a:xfrm>
            <a:off x="990720" y="1425240"/>
            <a:ext cx="1319004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Network Security Tools: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Intrusion Detection Systems (IDS): Monitors network traffic for suspicious activities and potential security breaches.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Intrusion Prevention Systems (IPS): Similar to IDS but can actively block or prevent malicious activities in real-time.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Network Access Control (NAC): Defines and enforces policies for devices that can access the network.</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VPNs (Virtual Private Networks): Encrypts traffic between the user and a remote network, ensuring secure communication over public networks.</a:t>
            </a:r>
            <a:endParaRPr b="0" lang="en-US" sz="3000" spc="-1" strike="noStrike">
              <a:latin typeface="Arial"/>
            </a:endParaRPr>
          </a:p>
        </p:txBody>
      </p:sp>
      <p:sp>
        <p:nvSpPr>
          <p:cNvPr id="64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41" name="Group 1"/>
          <p:cNvGrpSpPr/>
          <p:nvPr/>
        </p:nvGrpSpPr>
        <p:grpSpPr>
          <a:xfrm>
            <a:off x="0" y="8988120"/>
            <a:ext cx="18287640" cy="1298520"/>
            <a:chOff x="0" y="8988120"/>
            <a:chExt cx="18287640" cy="1298520"/>
          </a:xfrm>
        </p:grpSpPr>
        <p:sp>
          <p:nvSpPr>
            <p:cNvPr id="64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4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44" name="CustomShape 4"/>
          <p:cNvSpPr/>
          <p:nvPr/>
        </p:nvSpPr>
        <p:spPr>
          <a:xfrm>
            <a:off x="990720" y="763920"/>
            <a:ext cx="1544328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Firewalls and Network Security Tools</a:t>
            </a:r>
            <a:endParaRPr b="0" lang="en-US" sz="4700" spc="-1" strike="noStrike">
              <a:latin typeface="Arial"/>
            </a:endParaRPr>
          </a:p>
        </p:txBody>
      </p:sp>
      <p:sp>
        <p:nvSpPr>
          <p:cNvPr id="645" name="CustomShape 5"/>
          <p:cNvSpPr/>
          <p:nvPr/>
        </p:nvSpPr>
        <p:spPr>
          <a:xfrm>
            <a:off x="990720" y="1425240"/>
            <a:ext cx="1319004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Firewall Configuration Best Practices: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Least Privilege: Only allow the minimum necessary access between networks.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Block Unnecessary Ports and Services: Ensure only necessary ports (like HTTP and HTTPS) are open.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Regular Updates: Keep firewalls updated with the latest security patches to prevent exploitation of vulnerabilities.</a:t>
            </a:r>
            <a:endParaRPr b="0" lang="en-US" sz="3000" spc="-1" strike="noStrike">
              <a:latin typeface="Arial"/>
            </a:endParaRPr>
          </a:p>
        </p:txBody>
      </p:sp>
      <p:sp>
        <p:nvSpPr>
          <p:cNvPr id="64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47" name="Group 1"/>
          <p:cNvGrpSpPr/>
          <p:nvPr/>
        </p:nvGrpSpPr>
        <p:grpSpPr>
          <a:xfrm>
            <a:off x="0" y="8988120"/>
            <a:ext cx="18287640" cy="1298520"/>
            <a:chOff x="0" y="8988120"/>
            <a:chExt cx="18287640" cy="1298520"/>
          </a:xfrm>
        </p:grpSpPr>
        <p:sp>
          <p:nvSpPr>
            <p:cNvPr id="64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4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50"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VPNs and Secure Connections</a:t>
            </a:r>
            <a:endParaRPr b="0" lang="en-US" sz="4700" spc="-1" strike="noStrike">
              <a:latin typeface="Arial"/>
            </a:endParaRPr>
          </a:p>
        </p:txBody>
      </p:sp>
      <p:sp>
        <p:nvSpPr>
          <p:cNvPr id="651" name="CustomShape 5"/>
          <p:cNvSpPr/>
          <p:nvPr/>
        </p:nvSpPr>
        <p:spPr>
          <a:xfrm>
            <a:off x="990720" y="1425240"/>
            <a:ext cx="1319004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Explain the importance of VPNs in maintaining secure and private communications over networks.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What is a VPN?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 VPN creates a secure, encrypted tunnel for communication between a user and a network over a public network (e.g., the internet).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VPNs ensure that data transmitted over the internet is protected from eavesdropping, especially on public networks (e.g., Wi-Fi hotspots).</a:t>
            </a:r>
            <a:endParaRPr b="0" lang="en-US" sz="3000" spc="-1" strike="noStrike">
              <a:latin typeface="Arial"/>
            </a:endParaRPr>
          </a:p>
        </p:txBody>
      </p:sp>
      <p:sp>
        <p:nvSpPr>
          <p:cNvPr id="65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53" name="Group 1"/>
          <p:cNvGrpSpPr/>
          <p:nvPr/>
        </p:nvGrpSpPr>
        <p:grpSpPr>
          <a:xfrm>
            <a:off x="0" y="8988120"/>
            <a:ext cx="18287640" cy="1298520"/>
            <a:chOff x="0" y="8988120"/>
            <a:chExt cx="18287640" cy="1298520"/>
          </a:xfrm>
        </p:grpSpPr>
        <p:sp>
          <p:nvSpPr>
            <p:cNvPr id="65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5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56"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VPNs and Secure Connections</a:t>
            </a:r>
            <a:endParaRPr b="0" lang="en-US" sz="4700" spc="-1" strike="noStrike">
              <a:latin typeface="Arial"/>
            </a:endParaRPr>
          </a:p>
        </p:txBody>
      </p:sp>
      <p:sp>
        <p:nvSpPr>
          <p:cNvPr id="657" name="CustomShape 5"/>
          <p:cNvSpPr/>
          <p:nvPr/>
        </p:nvSpPr>
        <p:spPr>
          <a:xfrm>
            <a:off x="990720" y="1425240"/>
            <a:ext cx="13190040" cy="38102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Types of VPNs: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Remote Access VPN: Allows users to connect securely to a remote network (e.g., corporate network) from anywhere.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Site-to-Site VPN: Connects two or more networks securely over the internet, typically used by organizations with multiple offices.</a:t>
            </a:r>
            <a:endParaRPr b="0" lang="en-US" sz="3000" spc="-1" strike="noStrike">
              <a:latin typeface="Arial"/>
            </a:endParaRPr>
          </a:p>
        </p:txBody>
      </p:sp>
      <p:sp>
        <p:nvSpPr>
          <p:cNvPr id="65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59" name="Group 1"/>
          <p:cNvGrpSpPr/>
          <p:nvPr/>
        </p:nvGrpSpPr>
        <p:grpSpPr>
          <a:xfrm>
            <a:off x="0" y="8988120"/>
            <a:ext cx="18287640" cy="1298520"/>
            <a:chOff x="0" y="8988120"/>
            <a:chExt cx="18287640" cy="1298520"/>
          </a:xfrm>
        </p:grpSpPr>
        <p:sp>
          <p:nvSpPr>
            <p:cNvPr id="66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6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62"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VPNs and Secure Connections</a:t>
            </a:r>
            <a:endParaRPr b="0" lang="en-US" sz="4700" spc="-1" strike="noStrike">
              <a:latin typeface="Arial"/>
            </a:endParaRPr>
          </a:p>
        </p:txBody>
      </p:sp>
      <p:sp>
        <p:nvSpPr>
          <p:cNvPr id="663" name="CustomShape 5"/>
          <p:cNvSpPr/>
          <p:nvPr/>
        </p:nvSpPr>
        <p:spPr>
          <a:xfrm>
            <a:off x="990720" y="1425240"/>
            <a:ext cx="1319004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VPN Protocols: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PPTP (Point-to-Point Tunneling Protocol): One of the oldest VPN protocols, though not as secure as others.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L2TP/IPSec: Combines L2TP (Layer 2 Tunneling Protocol) and IPSec for encryption, providing stronger security than PPTP.</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OpenVPN: An open-source and highly secure VPN protocol widely used for enterprise and personal use.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IKEv2/IPSec: Known for its speed and security, often used in mobile environments.</a:t>
            </a:r>
            <a:endParaRPr b="0" lang="en-US" sz="3000" spc="-1" strike="noStrike">
              <a:latin typeface="Arial"/>
            </a:endParaRPr>
          </a:p>
        </p:txBody>
      </p:sp>
      <p:sp>
        <p:nvSpPr>
          <p:cNvPr id="66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65" name="Group 1"/>
          <p:cNvGrpSpPr/>
          <p:nvPr/>
        </p:nvGrpSpPr>
        <p:grpSpPr>
          <a:xfrm>
            <a:off x="0" y="8988120"/>
            <a:ext cx="18287640" cy="1298520"/>
            <a:chOff x="0" y="8988120"/>
            <a:chExt cx="18287640" cy="1298520"/>
          </a:xfrm>
        </p:grpSpPr>
        <p:sp>
          <p:nvSpPr>
            <p:cNvPr id="66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6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68"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VPNs and Secure Connections</a:t>
            </a:r>
            <a:endParaRPr b="0" lang="en-US" sz="4700" spc="-1" strike="noStrike">
              <a:latin typeface="Arial"/>
            </a:endParaRPr>
          </a:p>
        </p:txBody>
      </p:sp>
      <p:sp>
        <p:nvSpPr>
          <p:cNvPr id="669" name="CustomShape 5"/>
          <p:cNvSpPr/>
          <p:nvPr/>
        </p:nvSpPr>
        <p:spPr>
          <a:xfrm>
            <a:off x="990720" y="1425240"/>
            <a:ext cx="133063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Benefits of Using a VPN:</a:t>
            </a:r>
            <a:endParaRPr b="0" lang="en-US" sz="3000" spc="-1" strike="noStrike">
              <a:latin typeface="Arial"/>
            </a:endParaRPr>
          </a:p>
          <a:p>
            <a:pPr>
              <a:lnSpc>
                <a:spcPts val="6001"/>
              </a:lnSpc>
            </a:pPr>
            <a:r>
              <a:rPr b="0" lang="en-US" sz="3000" spc="-1" strike="noStrike">
                <a:solidFill>
                  <a:srgbClr val="2d2d2d"/>
                </a:solidFill>
                <a:latin typeface="Lato 1"/>
                <a:ea typeface="Lato 1"/>
              </a:rPr>
              <a:t>- Data Encryption: Ensures that sensitive data remains private while traveling over the internet.</a:t>
            </a:r>
            <a:endParaRPr b="0" lang="en-US" sz="3000" spc="-1" strike="noStrike">
              <a:latin typeface="Arial"/>
            </a:endParaRPr>
          </a:p>
          <a:p>
            <a:pPr>
              <a:lnSpc>
                <a:spcPts val="6001"/>
              </a:lnSpc>
            </a:pPr>
            <a:r>
              <a:rPr b="0" lang="en-US" sz="3000" spc="-1" strike="noStrike">
                <a:solidFill>
                  <a:srgbClr val="2d2d2d"/>
                </a:solidFill>
                <a:latin typeface="Lato 1"/>
                <a:ea typeface="Lato 1"/>
              </a:rPr>
              <a:t>- Bypass Geographical Restrictions: Allows users to access content that might be blocked or restricted in certain regions.</a:t>
            </a:r>
            <a:endParaRPr b="0" lang="en-US" sz="3000" spc="-1" strike="noStrike">
              <a:latin typeface="Arial"/>
            </a:endParaRPr>
          </a:p>
          <a:p>
            <a:pPr>
              <a:lnSpc>
                <a:spcPts val="6001"/>
              </a:lnSpc>
            </a:pPr>
            <a:r>
              <a:rPr b="0" lang="en-US" sz="3000" spc="-1" strike="noStrike">
                <a:solidFill>
                  <a:srgbClr val="2d2d2d"/>
                </a:solidFill>
                <a:latin typeface="Lato 1"/>
                <a:ea typeface="Lato 1"/>
              </a:rPr>
              <a:t>- Anonymous Browsing: Hides users' IP addresses, providing more privacy online.</a:t>
            </a:r>
            <a:endParaRPr b="0" lang="en-US" sz="3000" spc="-1" strike="noStrike">
              <a:latin typeface="Arial"/>
            </a:endParaRPr>
          </a:p>
        </p:txBody>
      </p:sp>
      <p:sp>
        <p:nvSpPr>
          <p:cNvPr id="67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71" name="Group 1"/>
          <p:cNvGrpSpPr/>
          <p:nvPr/>
        </p:nvGrpSpPr>
        <p:grpSpPr>
          <a:xfrm>
            <a:off x="0" y="8988120"/>
            <a:ext cx="18287640" cy="1298520"/>
            <a:chOff x="0" y="8988120"/>
            <a:chExt cx="18287640" cy="1298520"/>
          </a:xfrm>
        </p:grpSpPr>
        <p:sp>
          <p:nvSpPr>
            <p:cNvPr id="67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7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74"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VPNs and Secure Connections</a:t>
            </a:r>
            <a:endParaRPr b="0" lang="en-US" sz="4700" spc="-1" strike="noStrike">
              <a:latin typeface="Arial"/>
            </a:endParaRPr>
          </a:p>
        </p:txBody>
      </p:sp>
      <p:sp>
        <p:nvSpPr>
          <p:cNvPr id="675" name="CustomShape 5"/>
          <p:cNvSpPr/>
          <p:nvPr/>
        </p:nvSpPr>
        <p:spPr>
          <a:xfrm>
            <a:off x="990720" y="1425240"/>
            <a:ext cx="1330632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5. VPN Security Considerations: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Use Strong Encryption: Always opt for VPN protocols with strong encryption (e.g., AES-256).</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Authentication: Use strong authentication mechanisms like certificates or two-factor authentication (2FA).</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Avoid Free VPNs: Free VPN services often log and sell user data, compromising privacy.</a:t>
            </a:r>
            <a:endParaRPr b="0" lang="en-US" sz="3000" spc="-1" strike="noStrike">
              <a:latin typeface="Arial"/>
            </a:endParaRPr>
          </a:p>
          <a:p>
            <a:pPr>
              <a:lnSpc>
                <a:spcPts val="6001"/>
              </a:lnSpc>
            </a:pPr>
            <a:endParaRPr b="0" lang="en-US" sz="3000" spc="-1" strike="noStrike">
              <a:latin typeface="Arial"/>
            </a:endParaRPr>
          </a:p>
        </p:txBody>
      </p:sp>
      <p:sp>
        <p:nvSpPr>
          <p:cNvPr id="67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77" name="Group 1"/>
          <p:cNvGrpSpPr/>
          <p:nvPr/>
        </p:nvGrpSpPr>
        <p:grpSpPr>
          <a:xfrm>
            <a:off x="0" y="8988120"/>
            <a:ext cx="18287640" cy="1298520"/>
            <a:chOff x="0" y="8988120"/>
            <a:chExt cx="18287640" cy="1298520"/>
          </a:xfrm>
        </p:grpSpPr>
        <p:sp>
          <p:nvSpPr>
            <p:cNvPr id="67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7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80"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5</a:t>
            </a:r>
            <a:endParaRPr b="0" lang="en-US" sz="4700" spc="-1" strike="noStrike">
              <a:latin typeface="Arial"/>
            </a:endParaRPr>
          </a:p>
        </p:txBody>
      </p:sp>
      <p:sp>
        <p:nvSpPr>
          <p:cNvPr id="681" name="CustomShape 5"/>
          <p:cNvSpPr/>
          <p:nvPr/>
        </p:nvSpPr>
        <p:spPr>
          <a:xfrm>
            <a:off x="990720" y="1425240"/>
            <a:ext cx="13306320" cy="533448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Summary: Network security is essential for safeguarding data and systems from external threats. By understanding network vulnerabilities, using firewalls, and implementing secure connections like VPNs, cybersecurity professionals can mitigate risks and protect valuable network resources.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Encouragement: Practice setting up and securing a small network in a virtual lab environment. Testing firewalls, VPNs, and other security tools will enhance hands-on skills.</a:t>
            </a:r>
            <a:endParaRPr b="0" lang="en-US" sz="3000" spc="-1" strike="noStrike">
              <a:latin typeface="Arial"/>
            </a:endParaRPr>
          </a:p>
        </p:txBody>
      </p:sp>
      <p:sp>
        <p:nvSpPr>
          <p:cNvPr id="68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83" name="Group 1"/>
          <p:cNvGrpSpPr/>
          <p:nvPr/>
        </p:nvGrpSpPr>
        <p:grpSpPr>
          <a:xfrm>
            <a:off x="0" y="8988120"/>
            <a:ext cx="18287640" cy="1298520"/>
            <a:chOff x="0" y="8988120"/>
            <a:chExt cx="18287640" cy="1298520"/>
          </a:xfrm>
        </p:grpSpPr>
        <p:sp>
          <p:nvSpPr>
            <p:cNvPr id="68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8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86"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6: Cloud Security</a:t>
            </a:r>
            <a:endParaRPr b="0" lang="en-US" sz="4700" spc="-1" strike="noStrike">
              <a:latin typeface="Arial"/>
            </a:endParaRPr>
          </a:p>
        </p:txBody>
      </p:sp>
      <p:sp>
        <p:nvSpPr>
          <p:cNvPr id="687" name="CustomShape 5"/>
          <p:cNvSpPr/>
          <p:nvPr/>
        </p:nvSpPr>
        <p:spPr>
          <a:xfrm>
            <a:off x="990720" y="1425240"/>
            <a:ext cx="13306320" cy="38102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Let's proceed with Module 6: Cloud Security. This module will cover the essentials of securing cloud infrastructure, including best practices, the different cloud service models, and how to protect sensitive data in the cloud. As cloud adoption continues to grow, understanding how to secure these environments is crucial for cybersecurity professionals.</a:t>
            </a:r>
            <a:endParaRPr b="0" lang="en-US" sz="3000" spc="-1" strike="noStrike">
              <a:latin typeface="Arial"/>
            </a:endParaRPr>
          </a:p>
        </p:txBody>
      </p:sp>
      <p:sp>
        <p:nvSpPr>
          <p:cNvPr id="68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0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89" name="Group 1"/>
          <p:cNvGrpSpPr/>
          <p:nvPr/>
        </p:nvGrpSpPr>
        <p:grpSpPr>
          <a:xfrm>
            <a:off x="0" y="8988120"/>
            <a:ext cx="18287640" cy="1298520"/>
            <a:chOff x="0" y="8988120"/>
            <a:chExt cx="18287640" cy="1298520"/>
          </a:xfrm>
        </p:grpSpPr>
        <p:sp>
          <p:nvSpPr>
            <p:cNvPr id="69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9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92"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Cloud Infrastructure</a:t>
            </a:r>
            <a:endParaRPr b="0" lang="en-US" sz="4700" spc="-1" strike="noStrike">
              <a:latin typeface="Arial"/>
            </a:endParaRPr>
          </a:p>
        </p:txBody>
      </p:sp>
      <p:sp>
        <p:nvSpPr>
          <p:cNvPr id="693" name="CustomShape 5"/>
          <p:cNvSpPr/>
          <p:nvPr/>
        </p:nvSpPr>
        <p:spPr>
          <a:xfrm>
            <a:off x="990720" y="1425240"/>
            <a:ext cx="1330632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Provide students with a foundational understanding of cloud security and how to secure cloud infrastructure effectively.</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What is Cloud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Cloud security refers to the policies, technologies, and controls used to protect cloud-based systems, applications, and data.</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It is essential because, with the rise of cloud computing, more organizations store sensitive data and run critical applications in the cloud.</a:t>
            </a:r>
            <a:endParaRPr b="0" lang="en-US" sz="3000" spc="-1" strike="noStrike">
              <a:latin typeface="Arial"/>
            </a:endParaRPr>
          </a:p>
        </p:txBody>
      </p:sp>
      <p:sp>
        <p:nvSpPr>
          <p:cNvPr id="69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1" name="Group 1"/>
          <p:cNvGrpSpPr/>
          <p:nvPr/>
        </p:nvGrpSpPr>
        <p:grpSpPr>
          <a:xfrm>
            <a:off x="0" y="8988120"/>
            <a:ext cx="18287640" cy="1298520"/>
            <a:chOff x="0" y="8988120"/>
            <a:chExt cx="18287640" cy="1298520"/>
          </a:xfrm>
        </p:grpSpPr>
        <p:sp>
          <p:nvSpPr>
            <p:cNvPr id="10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3"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4"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8: Security Operations</a:t>
            </a:r>
            <a:endParaRPr b="0" lang="en-US" sz="4700" spc="-1" strike="noStrike">
              <a:latin typeface="Arial"/>
            </a:endParaRPr>
          </a:p>
        </p:txBody>
      </p:sp>
      <p:sp>
        <p:nvSpPr>
          <p:cNvPr id="105" name="CustomShape 5"/>
          <p:cNvSpPr/>
          <p:nvPr/>
        </p:nvSpPr>
        <p:spPr>
          <a:xfrm>
            <a:off x="1147320" y="1648080"/>
            <a:ext cx="12154320" cy="30481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Understanding ThreatsIncident Response and Management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Intrusion Detection and Prevention Systems (IDPS)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Security Operations Centers (SOC)</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Handling Security Breaches</a:t>
            </a:r>
            <a:endParaRPr b="0" lang="en-US" sz="3000" spc="-1" strike="noStrike">
              <a:latin typeface="Arial"/>
            </a:endParaRPr>
          </a:p>
        </p:txBody>
      </p:sp>
      <p:sp>
        <p:nvSpPr>
          <p:cNvPr id="10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95" name="Group 1"/>
          <p:cNvGrpSpPr/>
          <p:nvPr/>
        </p:nvGrpSpPr>
        <p:grpSpPr>
          <a:xfrm>
            <a:off x="0" y="8988120"/>
            <a:ext cx="18287640" cy="1298520"/>
            <a:chOff x="0" y="8988120"/>
            <a:chExt cx="18287640" cy="1298520"/>
          </a:xfrm>
        </p:grpSpPr>
        <p:sp>
          <p:nvSpPr>
            <p:cNvPr id="69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9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98"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Cloud Infrastructure</a:t>
            </a:r>
            <a:endParaRPr b="0" lang="en-US" sz="4700" spc="-1" strike="noStrike">
              <a:latin typeface="Arial"/>
            </a:endParaRPr>
          </a:p>
        </p:txBody>
      </p:sp>
      <p:sp>
        <p:nvSpPr>
          <p:cNvPr id="699" name="CustomShape 5"/>
          <p:cNvSpPr/>
          <p:nvPr/>
        </p:nvSpPr>
        <p:spPr>
          <a:xfrm>
            <a:off x="990720" y="1425240"/>
            <a:ext cx="133063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Shared Responsibility Model:</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The Shared Responsibility Model defines the security responsibilities of both the cloud service provider (CSP) and the cloud customer.</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Cloud provider responsibilities: Security of the cloud infrastructure (hardware, data centers, and networks).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Customer responsibilities: Security of what is stored and processed in the cloud, such as data, applications, and access controls.</a:t>
            </a:r>
            <a:endParaRPr b="0" lang="en-US" sz="3000" spc="-1" strike="noStrike">
              <a:latin typeface="Arial"/>
            </a:endParaRPr>
          </a:p>
        </p:txBody>
      </p:sp>
      <p:sp>
        <p:nvSpPr>
          <p:cNvPr id="70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01" name="Group 1"/>
          <p:cNvGrpSpPr/>
          <p:nvPr/>
        </p:nvGrpSpPr>
        <p:grpSpPr>
          <a:xfrm>
            <a:off x="0" y="8988120"/>
            <a:ext cx="18287640" cy="1298520"/>
            <a:chOff x="0" y="8988120"/>
            <a:chExt cx="18287640" cy="1298520"/>
          </a:xfrm>
        </p:grpSpPr>
        <p:sp>
          <p:nvSpPr>
            <p:cNvPr id="70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0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04"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Cloud Infrastructure</a:t>
            </a:r>
            <a:endParaRPr b="0" lang="en-US" sz="4700" spc="-1" strike="noStrike">
              <a:latin typeface="Arial"/>
            </a:endParaRPr>
          </a:p>
        </p:txBody>
      </p:sp>
      <p:sp>
        <p:nvSpPr>
          <p:cNvPr id="705" name="CustomShape 5"/>
          <p:cNvSpPr/>
          <p:nvPr/>
        </p:nvSpPr>
        <p:spPr>
          <a:xfrm>
            <a:off x="990720" y="1425240"/>
            <a:ext cx="133063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Cloud Security Frameworks: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ISO/IEC 27001: An international standard for information security management systems (ISMS) applicable to cloud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NIST SP 800-53: A security framework that outlines guidelines for securing federal information systems, including those hosted in the cloud.</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CSA (Cloud Security Alliance): Provides a comprehensive set of best practices for securing cloud environments.</a:t>
            </a:r>
            <a:endParaRPr b="0" lang="en-US" sz="3000" spc="-1" strike="noStrike">
              <a:latin typeface="Arial"/>
            </a:endParaRPr>
          </a:p>
        </p:txBody>
      </p:sp>
      <p:sp>
        <p:nvSpPr>
          <p:cNvPr id="70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07" name="Group 1"/>
          <p:cNvGrpSpPr/>
          <p:nvPr/>
        </p:nvGrpSpPr>
        <p:grpSpPr>
          <a:xfrm>
            <a:off x="0" y="8988120"/>
            <a:ext cx="18287640" cy="1298520"/>
            <a:chOff x="0" y="8988120"/>
            <a:chExt cx="18287640" cy="1298520"/>
          </a:xfrm>
        </p:grpSpPr>
        <p:sp>
          <p:nvSpPr>
            <p:cNvPr id="70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0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10"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Cloud Infrastructure</a:t>
            </a:r>
            <a:endParaRPr b="0" lang="en-US" sz="4700" spc="-1" strike="noStrike">
              <a:latin typeface="Arial"/>
            </a:endParaRPr>
          </a:p>
        </p:txBody>
      </p:sp>
      <p:sp>
        <p:nvSpPr>
          <p:cNvPr id="711" name="CustomShape 5"/>
          <p:cNvSpPr/>
          <p:nvPr/>
        </p:nvSpPr>
        <p:spPr>
          <a:xfrm>
            <a:off x="990720" y="1425240"/>
            <a:ext cx="133063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Cloud Security Challenges: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Data Breaches: Sensitive data stored in the cloud could be vulnerable if not properly secured.</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Misconfigured Cloud Settings: Cloud misconfigurations are one of the most common causes of cloud security breaches.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Lack of Visibility: It’s harder to monitor and control cloud environments compared to traditional on-premise setups.</a:t>
            </a:r>
            <a:endParaRPr b="0" lang="en-US" sz="3000" spc="-1" strike="noStrike">
              <a:latin typeface="Arial"/>
            </a:endParaRPr>
          </a:p>
        </p:txBody>
      </p:sp>
      <p:sp>
        <p:nvSpPr>
          <p:cNvPr id="71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13" name="Group 1"/>
          <p:cNvGrpSpPr/>
          <p:nvPr/>
        </p:nvGrpSpPr>
        <p:grpSpPr>
          <a:xfrm>
            <a:off x="0" y="8988120"/>
            <a:ext cx="18287640" cy="1298520"/>
            <a:chOff x="0" y="8988120"/>
            <a:chExt cx="18287640" cy="1298520"/>
          </a:xfrm>
        </p:grpSpPr>
        <p:sp>
          <p:nvSpPr>
            <p:cNvPr id="71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1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16"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Cloud Infrastructure</a:t>
            </a:r>
            <a:endParaRPr b="0" lang="en-US" sz="4700" spc="-1" strike="noStrike">
              <a:latin typeface="Arial"/>
            </a:endParaRPr>
          </a:p>
        </p:txBody>
      </p:sp>
      <p:sp>
        <p:nvSpPr>
          <p:cNvPr id="717" name="CustomShape 5"/>
          <p:cNvSpPr/>
          <p:nvPr/>
        </p:nvSpPr>
        <p:spPr>
          <a:xfrm>
            <a:off x="990720" y="1425240"/>
            <a:ext cx="1330632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5. Securing Cloud Resources: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Identity and Access Management (IAM): Ensures only authorized users can access cloud resources. It involves managing user roles, policies, and permissions.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Encryption: Encrypt sensitive data both at rest and in transit to prevent unauthorized access.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Multi-Factor Authentication (MFA): Requires users to provide multiple forms of authentication to reduce the likelihood of unauthorized access.</a:t>
            </a:r>
            <a:endParaRPr b="0" lang="en-US" sz="3000" spc="-1" strike="noStrike">
              <a:latin typeface="Arial"/>
            </a:endParaRPr>
          </a:p>
        </p:txBody>
      </p:sp>
      <p:sp>
        <p:nvSpPr>
          <p:cNvPr id="71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19" name="Group 1"/>
          <p:cNvGrpSpPr/>
          <p:nvPr/>
        </p:nvGrpSpPr>
        <p:grpSpPr>
          <a:xfrm>
            <a:off x="0" y="8988120"/>
            <a:ext cx="18287640" cy="1298520"/>
            <a:chOff x="0" y="8988120"/>
            <a:chExt cx="18287640" cy="1298520"/>
          </a:xfrm>
        </p:grpSpPr>
        <p:sp>
          <p:nvSpPr>
            <p:cNvPr id="72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2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22"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Cloud Security Best Practices</a:t>
            </a:r>
            <a:endParaRPr b="0" lang="en-US" sz="4700" spc="-1" strike="noStrike">
              <a:latin typeface="Arial"/>
            </a:endParaRPr>
          </a:p>
        </p:txBody>
      </p:sp>
      <p:sp>
        <p:nvSpPr>
          <p:cNvPr id="723" name="CustomShape 5"/>
          <p:cNvSpPr/>
          <p:nvPr/>
        </p:nvSpPr>
        <p:spPr>
          <a:xfrm>
            <a:off x="990720" y="1425240"/>
            <a:ext cx="1330632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Explore the best practices for ensuring cloud security across different service models.</a:t>
            </a:r>
            <a:endParaRPr b="0" lang="en-US" sz="3000" spc="-1" strike="noStrike">
              <a:latin typeface="Arial"/>
            </a:endParaRPr>
          </a:p>
          <a:p>
            <a:pPr>
              <a:lnSpc>
                <a:spcPts val="6001"/>
              </a:lnSpc>
            </a:pPr>
            <a:r>
              <a:rPr b="0" lang="en-US" sz="3000" spc="-1" strike="noStrike">
                <a:solidFill>
                  <a:srgbClr val="2d2d2d"/>
                </a:solidFill>
                <a:latin typeface="Lato 1"/>
                <a:ea typeface="Lato 1"/>
              </a:rPr>
              <a:t>1. Best Practices for Cloud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Use Strong Authentication: Enforce the use of MFA and strong passwords for all cloud services.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Regular Audits: Conduct regular security audits and vulnerability assessments to ensure cloud resources are secured.</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Backup and Disaster Recovery: Implement a backup and disaster recovery plan to ensure business continuity in case of a breach.</a:t>
            </a:r>
            <a:endParaRPr b="0" lang="en-US" sz="3000" spc="-1" strike="noStrike">
              <a:latin typeface="Arial"/>
            </a:endParaRPr>
          </a:p>
        </p:txBody>
      </p:sp>
      <p:sp>
        <p:nvSpPr>
          <p:cNvPr id="72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25" name="Group 1"/>
          <p:cNvGrpSpPr/>
          <p:nvPr/>
        </p:nvGrpSpPr>
        <p:grpSpPr>
          <a:xfrm>
            <a:off x="0" y="8988120"/>
            <a:ext cx="18287640" cy="1298520"/>
            <a:chOff x="0" y="8988120"/>
            <a:chExt cx="18287640" cy="1298520"/>
          </a:xfrm>
        </p:grpSpPr>
        <p:sp>
          <p:nvSpPr>
            <p:cNvPr id="72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2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28"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Cloud Security Best Practices</a:t>
            </a:r>
            <a:endParaRPr b="0" lang="en-US" sz="4700" spc="-1" strike="noStrike">
              <a:latin typeface="Arial"/>
            </a:endParaRPr>
          </a:p>
        </p:txBody>
      </p:sp>
      <p:sp>
        <p:nvSpPr>
          <p:cNvPr id="729" name="CustomShape 5"/>
          <p:cNvSpPr/>
          <p:nvPr/>
        </p:nvSpPr>
        <p:spPr>
          <a:xfrm>
            <a:off x="990720" y="1425240"/>
            <a:ext cx="13306320" cy="38102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Network Security: Ensure secure network configurations, such as Virtual Private Networks (VPNs) and firewalls, to isolate and protect cloud resources.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Data Minimization: Avoid storing unnecessary sensitive data in the cloud. If storing sensitive data, ensure proper encryption methods are in place.</a:t>
            </a:r>
            <a:endParaRPr b="0" lang="en-US" sz="3000" spc="-1" strike="noStrike">
              <a:latin typeface="Arial"/>
            </a:endParaRPr>
          </a:p>
        </p:txBody>
      </p:sp>
      <p:sp>
        <p:nvSpPr>
          <p:cNvPr id="73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31" name="Group 1"/>
          <p:cNvGrpSpPr/>
          <p:nvPr/>
        </p:nvGrpSpPr>
        <p:grpSpPr>
          <a:xfrm>
            <a:off x="0" y="8988120"/>
            <a:ext cx="18287640" cy="1298520"/>
            <a:chOff x="0" y="8988120"/>
            <a:chExt cx="18287640" cy="1298520"/>
          </a:xfrm>
        </p:grpSpPr>
        <p:sp>
          <p:nvSpPr>
            <p:cNvPr id="73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3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34"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Cloud Security Best Practices</a:t>
            </a:r>
            <a:endParaRPr b="0" lang="en-US" sz="4700" spc="-1" strike="noStrike">
              <a:latin typeface="Arial"/>
            </a:endParaRPr>
          </a:p>
        </p:txBody>
      </p:sp>
      <p:sp>
        <p:nvSpPr>
          <p:cNvPr id="735" name="CustomShape 5"/>
          <p:cNvSpPr/>
          <p:nvPr/>
        </p:nvSpPr>
        <p:spPr>
          <a:xfrm>
            <a:off x="990720" y="1425240"/>
            <a:ext cx="133063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Encryption Best Practices: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Data at Rest: Encrypt sensitive data stored on cloud servers using encryption standards like AES-256.</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Data in Transit: Use SSL/TLS encryption to protect data while it is moving between users and cloud services.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Key Management: Implement a robust Key Management System (KMS) to securely manage and store encryption keys.</a:t>
            </a:r>
            <a:endParaRPr b="0" lang="en-US" sz="3000" spc="-1" strike="noStrike">
              <a:latin typeface="Arial"/>
            </a:endParaRPr>
          </a:p>
        </p:txBody>
      </p:sp>
      <p:sp>
        <p:nvSpPr>
          <p:cNvPr id="73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37" name="Group 1"/>
          <p:cNvGrpSpPr/>
          <p:nvPr/>
        </p:nvGrpSpPr>
        <p:grpSpPr>
          <a:xfrm>
            <a:off x="0" y="8988120"/>
            <a:ext cx="18287640" cy="1298520"/>
            <a:chOff x="0" y="8988120"/>
            <a:chExt cx="18287640" cy="1298520"/>
          </a:xfrm>
        </p:grpSpPr>
        <p:sp>
          <p:nvSpPr>
            <p:cNvPr id="73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3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40"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Cloud Security Best Practices</a:t>
            </a:r>
            <a:endParaRPr b="0" lang="en-US" sz="4700" spc="-1" strike="noStrike">
              <a:latin typeface="Arial"/>
            </a:endParaRPr>
          </a:p>
        </p:txBody>
      </p:sp>
      <p:sp>
        <p:nvSpPr>
          <p:cNvPr id="741" name="CustomShape 5"/>
          <p:cNvSpPr/>
          <p:nvPr/>
        </p:nvSpPr>
        <p:spPr>
          <a:xfrm>
            <a:off x="990720" y="1425240"/>
            <a:ext cx="133063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Identity and Access Management (IAM) Best Practices: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Principle of Least Privilege (PoLP): Assign users only the minimum permissions they need to perform their tasks.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Role-Based Access Control (RBAC): Use RBAC to assign permissions based on roles, reducing the risk of excessive access.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Temporary Access Credentials: Use temporary access credentials (such as AWS IAM roles) rather than long-lived access keys.</a:t>
            </a:r>
            <a:endParaRPr b="0" lang="en-US" sz="3000" spc="-1" strike="noStrike">
              <a:latin typeface="Arial"/>
            </a:endParaRPr>
          </a:p>
        </p:txBody>
      </p:sp>
      <p:sp>
        <p:nvSpPr>
          <p:cNvPr id="74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43" name="Group 1"/>
          <p:cNvGrpSpPr/>
          <p:nvPr/>
        </p:nvGrpSpPr>
        <p:grpSpPr>
          <a:xfrm>
            <a:off x="0" y="8988120"/>
            <a:ext cx="18287640" cy="1298520"/>
            <a:chOff x="0" y="8988120"/>
            <a:chExt cx="18287640" cy="1298520"/>
          </a:xfrm>
        </p:grpSpPr>
        <p:sp>
          <p:nvSpPr>
            <p:cNvPr id="74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4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46"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Cloud Security Best Practices</a:t>
            </a:r>
            <a:endParaRPr b="0" lang="en-US" sz="4700" spc="-1" strike="noStrike">
              <a:latin typeface="Arial"/>
            </a:endParaRPr>
          </a:p>
        </p:txBody>
      </p:sp>
      <p:sp>
        <p:nvSpPr>
          <p:cNvPr id="747" name="CustomShape 5"/>
          <p:cNvSpPr/>
          <p:nvPr/>
        </p:nvSpPr>
        <p:spPr>
          <a:xfrm>
            <a:off x="990720" y="1425240"/>
            <a:ext cx="13306320" cy="45723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Incident Response in the Cloud:</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Develop an incident response plan tailored to cloud environments. Ensure monitoring and logging are enabled to detect suspicious activities quickly.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Automated Threat Detection: Use cloud-native security tools like AWS GuardDuty, Azure Security Center, or Google Cloud Security Command Center to detect threats.</a:t>
            </a:r>
            <a:endParaRPr b="0" lang="en-US" sz="3000" spc="-1" strike="noStrike">
              <a:latin typeface="Arial"/>
            </a:endParaRPr>
          </a:p>
        </p:txBody>
      </p:sp>
      <p:sp>
        <p:nvSpPr>
          <p:cNvPr id="74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49" name="Group 1"/>
          <p:cNvGrpSpPr/>
          <p:nvPr/>
        </p:nvGrpSpPr>
        <p:grpSpPr>
          <a:xfrm>
            <a:off x="0" y="8988120"/>
            <a:ext cx="18287640" cy="1298520"/>
            <a:chOff x="0" y="8988120"/>
            <a:chExt cx="18287640" cy="1298520"/>
          </a:xfrm>
        </p:grpSpPr>
        <p:sp>
          <p:nvSpPr>
            <p:cNvPr id="75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5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52"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Cloud Service Models</a:t>
            </a:r>
            <a:endParaRPr b="0" lang="en-US" sz="4700" spc="-1" strike="noStrike">
              <a:latin typeface="Arial"/>
            </a:endParaRPr>
          </a:p>
        </p:txBody>
      </p:sp>
      <p:sp>
        <p:nvSpPr>
          <p:cNvPr id="753" name="CustomShape 5"/>
          <p:cNvSpPr/>
          <p:nvPr/>
        </p:nvSpPr>
        <p:spPr>
          <a:xfrm>
            <a:off x="990720" y="1425240"/>
            <a:ext cx="1375668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Understand the different cloud service models (IaaS, PaaS, SaaS) and how security responsibilities differ across them.</a:t>
            </a:r>
            <a:endParaRPr b="0" lang="en-US" sz="3000" spc="-1" strike="noStrike">
              <a:latin typeface="Arial"/>
            </a:endParaRPr>
          </a:p>
          <a:p>
            <a:pPr>
              <a:lnSpc>
                <a:spcPts val="6001"/>
              </a:lnSpc>
            </a:pPr>
            <a:r>
              <a:rPr b="0" lang="en-US" sz="3000" spc="-1" strike="noStrike">
                <a:solidFill>
                  <a:srgbClr val="2d2d2d"/>
                </a:solidFill>
                <a:latin typeface="Lato 1"/>
                <a:ea typeface="Lato 1"/>
              </a:rPr>
              <a:t>Content:</a:t>
            </a:r>
            <a:endParaRPr b="0" lang="en-US" sz="3000" spc="-1" strike="noStrike">
              <a:latin typeface="Arial"/>
            </a:endParaRPr>
          </a:p>
          <a:p>
            <a:pPr>
              <a:lnSpc>
                <a:spcPts val="6001"/>
              </a:lnSpc>
            </a:pPr>
            <a:r>
              <a:rPr b="0" lang="en-US" sz="3000" spc="-1" strike="noStrike">
                <a:solidFill>
                  <a:srgbClr val="2d2d2d"/>
                </a:solidFill>
                <a:latin typeface="Lato 1"/>
                <a:ea typeface="Lato 1"/>
              </a:rPr>
              <a:t>1. Overview of Cloud Service Models: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Infrastructure as a Service (IaaS): Provides virtualized computing resources over the internet. Examples: AWS EC2, Google Compute Engine.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Customer Responsibilities: Operating system, applications, data, and access control.</a:t>
            </a:r>
            <a:endParaRPr b="0" lang="en-US" sz="3000" spc="-1" strike="noStrike">
              <a:latin typeface="Arial"/>
            </a:endParaRPr>
          </a:p>
        </p:txBody>
      </p:sp>
      <p:sp>
        <p:nvSpPr>
          <p:cNvPr id="75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7" name="Group 1"/>
          <p:cNvGrpSpPr/>
          <p:nvPr/>
        </p:nvGrpSpPr>
        <p:grpSpPr>
          <a:xfrm>
            <a:off x="0" y="8988120"/>
            <a:ext cx="18287640" cy="1298520"/>
            <a:chOff x="0" y="8988120"/>
            <a:chExt cx="18287640" cy="1298520"/>
          </a:xfrm>
        </p:grpSpPr>
        <p:sp>
          <p:nvSpPr>
            <p:cNvPr id="10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9"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0"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9: Risk Management</a:t>
            </a:r>
            <a:endParaRPr b="0" lang="en-US" sz="4700" spc="-1" strike="noStrike">
              <a:latin typeface="Arial"/>
            </a:endParaRPr>
          </a:p>
        </p:txBody>
      </p:sp>
      <p:sp>
        <p:nvSpPr>
          <p:cNvPr id="111" name="CustomShape 5"/>
          <p:cNvSpPr/>
          <p:nvPr/>
        </p:nvSpPr>
        <p:spPr>
          <a:xfrm>
            <a:off x="1147320" y="1648080"/>
            <a:ext cx="12154320" cy="228600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Identifying and Assessing Risks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Risk Mitigation and Best Practices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Business Continuity and Disaster Recovery</a:t>
            </a:r>
            <a:endParaRPr b="0" lang="en-US" sz="3000" spc="-1" strike="noStrike">
              <a:latin typeface="Arial"/>
            </a:endParaRPr>
          </a:p>
        </p:txBody>
      </p:sp>
      <p:sp>
        <p:nvSpPr>
          <p:cNvPr id="11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55" name="Group 1"/>
          <p:cNvGrpSpPr/>
          <p:nvPr/>
        </p:nvGrpSpPr>
        <p:grpSpPr>
          <a:xfrm>
            <a:off x="0" y="8988120"/>
            <a:ext cx="18287640" cy="1298520"/>
            <a:chOff x="0" y="8988120"/>
            <a:chExt cx="18287640" cy="1298520"/>
          </a:xfrm>
        </p:grpSpPr>
        <p:sp>
          <p:nvSpPr>
            <p:cNvPr id="75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5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58"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Cloud Service Models</a:t>
            </a:r>
            <a:endParaRPr b="0" lang="en-US" sz="4700" spc="-1" strike="noStrike">
              <a:latin typeface="Arial"/>
            </a:endParaRPr>
          </a:p>
        </p:txBody>
      </p:sp>
      <p:sp>
        <p:nvSpPr>
          <p:cNvPr id="759" name="CustomShape 5"/>
          <p:cNvSpPr/>
          <p:nvPr/>
        </p:nvSpPr>
        <p:spPr>
          <a:xfrm>
            <a:off x="990720" y="1425240"/>
            <a:ext cx="13756680" cy="76208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Platform as a Service (PaaS): Provides a platform allowing customers to develop, run, and manage applications without managing the underlying infrastructure. Examples: Heroku, Google App Engine.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Customer Responsibilities: Applications, data, and user access.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Provider Responsibilities: Operating system, networking, and physical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Software as a Service (SaaS): Delivers software applications over the internet. Examples: Google Workspace, Microsoft 365, Salesforce.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Customer Responsibilities: User access, data encryption, and management.</a:t>
            </a:r>
            <a:endParaRPr b="0" lang="en-US" sz="3000" spc="-1" strike="noStrike">
              <a:latin typeface="Arial"/>
            </a:endParaRPr>
          </a:p>
        </p:txBody>
      </p:sp>
      <p:sp>
        <p:nvSpPr>
          <p:cNvPr id="76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61" name="Group 1"/>
          <p:cNvGrpSpPr/>
          <p:nvPr/>
        </p:nvGrpSpPr>
        <p:grpSpPr>
          <a:xfrm>
            <a:off x="0" y="8988120"/>
            <a:ext cx="18287640" cy="1298520"/>
            <a:chOff x="0" y="8988120"/>
            <a:chExt cx="18287640" cy="1298520"/>
          </a:xfrm>
        </p:grpSpPr>
        <p:sp>
          <p:nvSpPr>
            <p:cNvPr id="76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6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64"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Cloud Service Models</a:t>
            </a:r>
            <a:endParaRPr b="0" lang="en-US" sz="4700" spc="-1" strike="noStrike">
              <a:latin typeface="Arial"/>
            </a:endParaRPr>
          </a:p>
        </p:txBody>
      </p:sp>
      <p:sp>
        <p:nvSpPr>
          <p:cNvPr id="765" name="CustomShape 5"/>
          <p:cNvSpPr/>
          <p:nvPr/>
        </p:nvSpPr>
        <p:spPr>
          <a:xfrm>
            <a:off x="990720" y="1425240"/>
            <a:ext cx="13756680" cy="76208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Provider Responsibilities: Application hosting, infrastructure, and platform management.</a:t>
            </a:r>
            <a:endParaRPr b="0" lang="en-US" sz="3000" spc="-1" strike="noStrike">
              <a:latin typeface="Arial"/>
            </a:endParaRPr>
          </a:p>
          <a:p>
            <a:pPr>
              <a:lnSpc>
                <a:spcPts val="6001"/>
              </a:lnSpc>
            </a:pPr>
            <a:r>
              <a:rPr b="0" lang="en-US" sz="3000" spc="-1" strike="noStrike">
                <a:solidFill>
                  <a:srgbClr val="2d2d2d"/>
                </a:solidFill>
                <a:latin typeface="Lato 1"/>
                <a:ea typeface="Lato 1"/>
              </a:rPr>
              <a:t>2. Security Considerations for Each Model:</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IaaS Security: Customers are responsible for securing the virtual machines, storage, and network. It is crucial to configure security groups, firewalls, and IAM roles.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PaaS Security: Customers must secure the application layer, ensuring secure coding practices, secure API calls, and appropriate database security.</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SaaS Security: Customers are responsible for securing their data within the SaaS application and using encryption for sensitive information.</a:t>
            </a:r>
            <a:endParaRPr b="0" lang="en-US" sz="3000" spc="-1" strike="noStrike">
              <a:latin typeface="Arial"/>
            </a:endParaRPr>
          </a:p>
        </p:txBody>
      </p:sp>
      <p:sp>
        <p:nvSpPr>
          <p:cNvPr id="76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67" name="Group 1"/>
          <p:cNvGrpSpPr/>
          <p:nvPr/>
        </p:nvGrpSpPr>
        <p:grpSpPr>
          <a:xfrm>
            <a:off x="0" y="8988120"/>
            <a:ext cx="18287640" cy="1298520"/>
            <a:chOff x="0" y="8988120"/>
            <a:chExt cx="18287640" cy="1298520"/>
          </a:xfrm>
        </p:grpSpPr>
        <p:sp>
          <p:nvSpPr>
            <p:cNvPr id="76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6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70" name="CustomShape 4"/>
          <p:cNvSpPr/>
          <p:nvPr/>
        </p:nvSpPr>
        <p:spPr>
          <a:xfrm>
            <a:off x="990720" y="763920"/>
            <a:ext cx="1568592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Cloud Security Challenges and Emerging Trends</a:t>
            </a:r>
            <a:endParaRPr b="0" lang="en-US" sz="4700" spc="-1" strike="noStrike">
              <a:latin typeface="Arial"/>
            </a:endParaRPr>
          </a:p>
        </p:txBody>
      </p:sp>
      <p:sp>
        <p:nvSpPr>
          <p:cNvPr id="771" name="CustomShape 5"/>
          <p:cNvSpPr/>
          <p:nvPr/>
        </p:nvSpPr>
        <p:spPr>
          <a:xfrm>
            <a:off x="990720" y="1425240"/>
            <a:ext cx="13756680" cy="838296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Discuss ongoing challenges in cloud security and explore emerging trends.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Common Cloud Security Challenges: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Data Privacy: Ensuring data stored in the cloud complies with regulations such as GDPR, HIPAA, etc.</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Insider Threats: Employees or contractors intentionally or unintentionally causing harm to cloud resources.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Misconfiguration: Incorrectly configured cloud resources (e.g., publicly accessible storage buckets) are a common cause of breaches.</a:t>
            </a:r>
            <a:endParaRPr b="0" lang="en-US" sz="3000" spc="-1" strike="noStrike">
              <a:latin typeface="Arial"/>
            </a:endParaRPr>
          </a:p>
        </p:txBody>
      </p:sp>
      <p:sp>
        <p:nvSpPr>
          <p:cNvPr id="77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73" name="Group 1"/>
          <p:cNvGrpSpPr/>
          <p:nvPr/>
        </p:nvGrpSpPr>
        <p:grpSpPr>
          <a:xfrm>
            <a:off x="0" y="8988120"/>
            <a:ext cx="18287640" cy="1298520"/>
            <a:chOff x="0" y="8988120"/>
            <a:chExt cx="18287640" cy="1298520"/>
          </a:xfrm>
        </p:grpSpPr>
        <p:sp>
          <p:nvSpPr>
            <p:cNvPr id="77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7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76" name="CustomShape 4"/>
          <p:cNvSpPr/>
          <p:nvPr/>
        </p:nvSpPr>
        <p:spPr>
          <a:xfrm>
            <a:off x="990720" y="763920"/>
            <a:ext cx="1568592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Cloud Security Challenges and Emerging Trends</a:t>
            </a:r>
            <a:endParaRPr b="0" lang="en-US" sz="4700" spc="-1" strike="noStrike">
              <a:latin typeface="Arial"/>
            </a:endParaRPr>
          </a:p>
        </p:txBody>
      </p:sp>
      <p:sp>
        <p:nvSpPr>
          <p:cNvPr id="777" name="CustomShape 5"/>
          <p:cNvSpPr/>
          <p:nvPr/>
        </p:nvSpPr>
        <p:spPr>
          <a:xfrm>
            <a:off x="990720" y="1425240"/>
            <a:ext cx="1375668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 Third-party Risks: Cloud services often depend on third-party vendors for some components, which can create vulnerabilities.</a:t>
            </a:r>
            <a:endParaRPr b="0" lang="en-US" sz="3000" spc="-1" strike="noStrike">
              <a:latin typeface="Arial"/>
            </a:endParaRPr>
          </a:p>
          <a:p>
            <a:pPr>
              <a:lnSpc>
                <a:spcPts val="6001"/>
              </a:lnSpc>
            </a:pPr>
            <a:r>
              <a:rPr b="0" lang="en-US" sz="3000" spc="-1" strike="noStrike">
                <a:solidFill>
                  <a:srgbClr val="2d2d2d"/>
                </a:solidFill>
                <a:latin typeface="Lato 1"/>
                <a:ea typeface="Lato 1"/>
              </a:rPr>
              <a:t>2. Emerging Trends in Cloud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Zero Trust Security: The principle of "never trust, always verify" is gaining traction in cloud environments to ensure that access controls are strict and based on continuous validation.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Cloud-native Security: Using security tools specifically designed for cloud environments (e.g., AWS Security Hub, Azure Sentinel) to protect cloud workloads.</a:t>
            </a:r>
            <a:endParaRPr b="0" lang="en-US" sz="3000" spc="-1" strike="noStrike">
              <a:latin typeface="Arial"/>
            </a:endParaRPr>
          </a:p>
        </p:txBody>
      </p:sp>
      <p:sp>
        <p:nvSpPr>
          <p:cNvPr id="77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79" name="Group 1"/>
          <p:cNvGrpSpPr/>
          <p:nvPr/>
        </p:nvGrpSpPr>
        <p:grpSpPr>
          <a:xfrm>
            <a:off x="0" y="8988120"/>
            <a:ext cx="18287640" cy="1298520"/>
            <a:chOff x="0" y="8988120"/>
            <a:chExt cx="18287640" cy="1298520"/>
          </a:xfrm>
        </p:grpSpPr>
        <p:sp>
          <p:nvSpPr>
            <p:cNvPr id="78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8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82" name="CustomShape 4"/>
          <p:cNvSpPr/>
          <p:nvPr/>
        </p:nvSpPr>
        <p:spPr>
          <a:xfrm>
            <a:off x="990720" y="763920"/>
            <a:ext cx="1568592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Cloud Security Challenges and Emerging Trends</a:t>
            </a:r>
            <a:endParaRPr b="0" lang="en-US" sz="4700" spc="-1" strike="noStrike">
              <a:latin typeface="Arial"/>
            </a:endParaRPr>
          </a:p>
        </p:txBody>
      </p:sp>
      <p:sp>
        <p:nvSpPr>
          <p:cNvPr id="783" name="CustomShape 5"/>
          <p:cNvSpPr/>
          <p:nvPr/>
        </p:nvSpPr>
        <p:spPr>
          <a:xfrm>
            <a:off x="990720" y="1425240"/>
            <a:ext cx="13756680" cy="228600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Automated Cloud Security: The rise of AI and machine learning in cloud security tools for automated threat detection, analysis, and response.</a:t>
            </a:r>
            <a:endParaRPr b="0" lang="en-US" sz="3000" spc="-1" strike="noStrike">
              <a:latin typeface="Arial"/>
            </a:endParaRPr>
          </a:p>
          <a:p>
            <a:pPr>
              <a:lnSpc>
                <a:spcPts val="6001"/>
              </a:lnSpc>
            </a:pPr>
            <a:endParaRPr b="0" lang="en-US" sz="3000" spc="-1" strike="noStrike">
              <a:latin typeface="Arial"/>
            </a:endParaRPr>
          </a:p>
        </p:txBody>
      </p:sp>
      <p:sp>
        <p:nvSpPr>
          <p:cNvPr id="78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85" name="Group 1"/>
          <p:cNvGrpSpPr/>
          <p:nvPr/>
        </p:nvGrpSpPr>
        <p:grpSpPr>
          <a:xfrm>
            <a:off x="0" y="8988120"/>
            <a:ext cx="18287640" cy="1298520"/>
            <a:chOff x="0" y="8988120"/>
            <a:chExt cx="18287640" cy="1298520"/>
          </a:xfrm>
        </p:grpSpPr>
        <p:sp>
          <p:nvSpPr>
            <p:cNvPr id="78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8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88"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6</a:t>
            </a:r>
            <a:endParaRPr b="0" lang="en-US" sz="4700" spc="-1" strike="noStrike">
              <a:latin typeface="Arial"/>
            </a:endParaRPr>
          </a:p>
        </p:txBody>
      </p:sp>
      <p:sp>
        <p:nvSpPr>
          <p:cNvPr id="789" name="CustomShape 5"/>
          <p:cNvSpPr/>
          <p:nvPr/>
        </p:nvSpPr>
        <p:spPr>
          <a:xfrm>
            <a:off x="990720" y="1425240"/>
            <a:ext cx="13756680" cy="533448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Summary: Cloud security is essential as organizations continue to move their infrastructure to the cloud. Securing cloud environments requires a strong understanding of shared responsibility, encryption, access controls, and service models.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Encouragement: Apply what you’ve learned by configuring a cloud service, securing resources, and conducting security audits regularly to stay ahead of potential threats.</a:t>
            </a:r>
            <a:endParaRPr b="0" lang="en-US" sz="3000" spc="-1" strike="noStrike">
              <a:latin typeface="Arial"/>
            </a:endParaRPr>
          </a:p>
        </p:txBody>
      </p:sp>
      <p:sp>
        <p:nvSpPr>
          <p:cNvPr id="79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91" name="Group 1"/>
          <p:cNvGrpSpPr/>
          <p:nvPr/>
        </p:nvGrpSpPr>
        <p:grpSpPr>
          <a:xfrm>
            <a:off x="0" y="8988120"/>
            <a:ext cx="18287640" cy="1298520"/>
            <a:chOff x="0" y="8988120"/>
            <a:chExt cx="18287640" cy="1298520"/>
          </a:xfrm>
        </p:grpSpPr>
        <p:sp>
          <p:nvSpPr>
            <p:cNvPr id="79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9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94"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7: Threat Intelligence</a:t>
            </a:r>
            <a:endParaRPr b="0" lang="en-US" sz="4700" spc="-1" strike="noStrike">
              <a:latin typeface="Arial"/>
            </a:endParaRPr>
          </a:p>
        </p:txBody>
      </p:sp>
      <p:sp>
        <p:nvSpPr>
          <p:cNvPr id="795" name="CustomShape 5"/>
          <p:cNvSpPr/>
          <p:nvPr/>
        </p:nvSpPr>
        <p:spPr>
          <a:xfrm>
            <a:off x="990720" y="1425240"/>
            <a:ext cx="13756680" cy="38102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Great! Let's proceed with Module 7: Threat Intelligence. This module is essential because threat intelligence plays a key role in proactive cybersecurity. Understanding how to gather, analyze, and interpret threat intelligence helps you anticipate potential security incidents and react before they cause significant damage.</a:t>
            </a:r>
            <a:endParaRPr b="0" lang="en-US" sz="3000" spc="-1" strike="noStrike">
              <a:latin typeface="Arial"/>
            </a:endParaRPr>
          </a:p>
        </p:txBody>
      </p:sp>
      <p:sp>
        <p:nvSpPr>
          <p:cNvPr id="79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97" name="Group 1"/>
          <p:cNvGrpSpPr/>
          <p:nvPr/>
        </p:nvGrpSpPr>
        <p:grpSpPr>
          <a:xfrm>
            <a:off x="0" y="8988120"/>
            <a:ext cx="18287640" cy="1298520"/>
            <a:chOff x="0" y="8988120"/>
            <a:chExt cx="18287640" cy="1298520"/>
          </a:xfrm>
        </p:grpSpPr>
        <p:sp>
          <p:nvSpPr>
            <p:cNvPr id="79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9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00"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Threats</a:t>
            </a:r>
            <a:endParaRPr b="0" lang="en-US" sz="4700" spc="-1" strike="noStrike">
              <a:latin typeface="Arial"/>
            </a:endParaRPr>
          </a:p>
        </p:txBody>
      </p:sp>
      <p:sp>
        <p:nvSpPr>
          <p:cNvPr id="801" name="CustomShape 5"/>
          <p:cNvSpPr/>
          <p:nvPr/>
        </p:nvSpPr>
        <p:spPr>
          <a:xfrm>
            <a:off x="990720" y="1425240"/>
            <a:ext cx="1375668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Provide an introduction to the different types of threats that cybersecurity professionals face, the motivations behind these threats, and how understanding them is key to effective defense.</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What is Threat Intelligence?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Threat intelligence refers to the knowledge about existing or potential threats to the organization’s infrastructure, data, and assets. It helps identify, assess, and prepare for potential security risks.</a:t>
            </a:r>
            <a:endParaRPr b="0" lang="en-US" sz="3000" spc="-1" strike="noStrike">
              <a:latin typeface="Arial"/>
            </a:endParaRPr>
          </a:p>
        </p:txBody>
      </p:sp>
      <p:sp>
        <p:nvSpPr>
          <p:cNvPr id="80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03" name="Group 1"/>
          <p:cNvGrpSpPr/>
          <p:nvPr/>
        </p:nvGrpSpPr>
        <p:grpSpPr>
          <a:xfrm>
            <a:off x="0" y="8988120"/>
            <a:ext cx="18287640" cy="1298520"/>
            <a:chOff x="0" y="8988120"/>
            <a:chExt cx="18287640" cy="1298520"/>
          </a:xfrm>
        </p:grpSpPr>
        <p:sp>
          <p:nvSpPr>
            <p:cNvPr id="80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0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06"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Threats</a:t>
            </a:r>
            <a:endParaRPr b="0" lang="en-US" sz="4700" spc="-1" strike="noStrike">
              <a:latin typeface="Arial"/>
            </a:endParaRPr>
          </a:p>
        </p:txBody>
      </p:sp>
      <p:sp>
        <p:nvSpPr>
          <p:cNvPr id="807" name="CustomShape 5"/>
          <p:cNvSpPr/>
          <p:nvPr/>
        </p:nvSpPr>
        <p:spPr>
          <a:xfrm>
            <a:off x="990720" y="1425240"/>
            <a:ext cx="13756680" cy="76208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It's crucial for understanding and predicting cyberattacks, and it involves analyzing various sources of information to spot trends, tactics, and attack patterns.</a:t>
            </a:r>
            <a:endParaRPr b="0" lang="en-US" sz="3000" spc="-1" strike="noStrike">
              <a:latin typeface="Arial"/>
            </a:endParaRPr>
          </a:p>
          <a:p>
            <a:pPr>
              <a:lnSpc>
                <a:spcPts val="6001"/>
              </a:lnSpc>
            </a:pPr>
            <a:r>
              <a:rPr b="0" lang="en-US" sz="3000" spc="-1" strike="noStrike">
                <a:solidFill>
                  <a:srgbClr val="2d2d2d"/>
                </a:solidFill>
                <a:latin typeface="Lato 1"/>
                <a:ea typeface="Lato 1"/>
              </a:rPr>
              <a:t>2. Types of Threats: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Cyberattacks: Deliberate actions to harm an organization’s information or technology systems, often for financial gain or political reasons. Examples: Malware, Phishing, Ransomware.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Insider Threats: Attacks originating from within the organization, either intentional or unintentional. Examples: Employees mishandling sensitive data, disgruntled employees causing harm.</a:t>
            </a:r>
            <a:endParaRPr b="0" lang="en-US" sz="3000" spc="-1" strike="noStrike">
              <a:latin typeface="Arial"/>
            </a:endParaRPr>
          </a:p>
        </p:txBody>
      </p:sp>
      <p:sp>
        <p:nvSpPr>
          <p:cNvPr id="80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09" name="Group 1"/>
          <p:cNvGrpSpPr/>
          <p:nvPr/>
        </p:nvGrpSpPr>
        <p:grpSpPr>
          <a:xfrm>
            <a:off x="0" y="8988120"/>
            <a:ext cx="18287640" cy="1298520"/>
            <a:chOff x="0" y="8988120"/>
            <a:chExt cx="18287640" cy="1298520"/>
          </a:xfrm>
        </p:grpSpPr>
        <p:sp>
          <p:nvSpPr>
            <p:cNvPr id="81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1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12"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Threats</a:t>
            </a:r>
            <a:endParaRPr b="0" lang="en-US" sz="4700" spc="-1" strike="noStrike">
              <a:latin typeface="Arial"/>
            </a:endParaRPr>
          </a:p>
        </p:txBody>
      </p:sp>
      <p:sp>
        <p:nvSpPr>
          <p:cNvPr id="813" name="CustomShape 5"/>
          <p:cNvSpPr/>
          <p:nvPr/>
        </p:nvSpPr>
        <p:spPr>
          <a:xfrm>
            <a:off x="990720" y="1425240"/>
            <a:ext cx="1375668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Advanced Persistent Threats (APTs): Sophisticated, long-term cyberattacks that are often state-sponsored, targeting high-value organizations.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Zero-Day Exploits: Vulnerabilities in software or hardware that are unknown to the vendor and have no patch or fix available at the time of the attack.</a:t>
            </a:r>
            <a:endParaRPr b="0" lang="en-US" sz="3000" spc="-1" strike="noStrike">
              <a:latin typeface="Arial"/>
            </a:endParaRPr>
          </a:p>
          <a:p>
            <a:pPr>
              <a:lnSpc>
                <a:spcPts val="6001"/>
              </a:lnSpc>
            </a:pPr>
            <a:r>
              <a:rPr b="0" lang="en-US" sz="3000" spc="-1" strike="noStrike">
                <a:solidFill>
                  <a:srgbClr val="2d2d2d"/>
                </a:solidFill>
                <a:latin typeface="Lato 1"/>
                <a:ea typeface="Lato 1"/>
              </a:rPr>
              <a:t>3. Why Threat Intelligence is Important: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Proactive Defense: Threat intelligence helps anticipate and defend against potential attacks before they occur.</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Improved Incident Response: It provides critical insights that improve the speed and accuracy of incident detection and response.</a:t>
            </a:r>
            <a:endParaRPr b="0" lang="en-US" sz="3000" spc="-1" strike="noStrike">
              <a:latin typeface="Arial"/>
            </a:endParaRPr>
          </a:p>
        </p:txBody>
      </p:sp>
      <p:sp>
        <p:nvSpPr>
          <p:cNvPr id="81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3" name="Group 1"/>
          <p:cNvGrpSpPr/>
          <p:nvPr/>
        </p:nvGrpSpPr>
        <p:grpSpPr>
          <a:xfrm>
            <a:off x="0" y="8988120"/>
            <a:ext cx="18287640" cy="1298520"/>
            <a:chOff x="0" y="8988120"/>
            <a:chExt cx="18287640" cy="1298520"/>
          </a:xfrm>
        </p:grpSpPr>
        <p:sp>
          <p:nvSpPr>
            <p:cNvPr id="11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5"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6" name="CustomShape 4"/>
          <p:cNvSpPr/>
          <p:nvPr/>
        </p:nvSpPr>
        <p:spPr>
          <a:xfrm>
            <a:off x="990720" y="763920"/>
            <a:ext cx="140900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10: Capstone Project and Final Assessment</a:t>
            </a:r>
            <a:endParaRPr b="0" lang="en-US" sz="4700" spc="-1" strike="noStrike">
              <a:latin typeface="Arial"/>
            </a:endParaRPr>
          </a:p>
        </p:txBody>
      </p:sp>
      <p:sp>
        <p:nvSpPr>
          <p:cNvPr id="117" name="CustomShape 5"/>
          <p:cNvSpPr/>
          <p:nvPr/>
        </p:nvSpPr>
        <p:spPr>
          <a:xfrm>
            <a:off x="1147320" y="1648080"/>
            <a:ext cx="10249200" cy="30481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Practical Application of Skills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Hands-on Project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Final Evaluation (simulated cybersecurity attack/response scenario)</a:t>
            </a:r>
            <a:endParaRPr b="0" lang="en-US" sz="3000" spc="-1" strike="noStrike">
              <a:latin typeface="Arial"/>
            </a:endParaRPr>
          </a:p>
        </p:txBody>
      </p:sp>
      <p:sp>
        <p:nvSpPr>
          <p:cNvPr id="11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15" name="Group 1"/>
          <p:cNvGrpSpPr/>
          <p:nvPr/>
        </p:nvGrpSpPr>
        <p:grpSpPr>
          <a:xfrm>
            <a:off x="0" y="8988120"/>
            <a:ext cx="18287640" cy="1298520"/>
            <a:chOff x="0" y="8988120"/>
            <a:chExt cx="18287640" cy="1298520"/>
          </a:xfrm>
        </p:grpSpPr>
        <p:sp>
          <p:nvSpPr>
            <p:cNvPr id="81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1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18"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Threats</a:t>
            </a:r>
            <a:endParaRPr b="0" lang="en-US" sz="4700" spc="-1" strike="noStrike">
              <a:latin typeface="Arial"/>
            </a:endParaRPr>
          </a:p>
        </p:txBody>
      </p:sp>
      <p:sp>
        <p:nvSpPr>
          <p:cNvPr id="819" name="CustomShape 5"/>
          <p:cNvSpPr/>
          <p:nvPr/>
        </p:nvSpPr>
        <p:spPr>
          <a:xfrm>
            <a:off x="990720" y="1425240"/>
            <a:ext cx="13756680" cy="228600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Better Decision-Making: With proper threat intelligence, cybersecurity teams can make better decisions regarding security controls, resource allocation, and prioritization of threats.</a:t>
            </a:r>
            <a:endParaRPr b="0" lang="en-US" sz="3000" spc="-1" strike="noStrike">
              <a:latin typeface="Arial"/>
            </a:endParaRPr>
          </a:p>
        </p:txBody>
      </p:sp>
      <p:sp>
        <p:nvSpPr>
          <p:cNvPr id="82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21" name="Group 1"/>
          <p:cNvGrpSpPr/>
          <p:nvPr/>
        </p:nvGrpSpPr>
        <p:grpSpPr>
          <a:xfrm>
            <a:off x="0" y="8988120"/>
            <a:ext cx="18287640" cy="1298520"/>
            <a:chOff x="0" y="8988120"/>
            <a:chExt cx="18287640" cy="1298520"/>
          </a:xfrm>
        </p:grpSpPr>
        <p:sp>
          <p:nvSpPr>
            <p:cNvPr id="82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2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24"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Threat Intelligence Sources</a:t>
            </a:r>
            <a:endParaRPr b="0" lang="en-US" sz="4700" spc="-1" strike="noStrike">
              <a:latin typeface="Arial"/>
            </a:endParaRPr>
          </a:p>
        </p:txBody>
      </p:sp>
      <p:sp>
        <p:nvSpPr>
          <p:cNvPr id="825" name="CustomShape 5"/>
          <p:cNvSpPr/>
          <p:nvPr/>
        </p:nvSpPr>
        <p:spPr>
          <a:xfrm>
            <a:off x="990720" y="1425240"/>
            <a:ext cx="13756680" cy="76208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Introduce students to various sources of threat intelligence, focusing on open-source, commercial, and internal sources.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1. Sources of Threat Intelligence: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Open-Source Intelligence (OSINT): Publicly available information used to gather intelligence on potential threats. Examples: Social media, blogs, forums, threat reports from vendors (e.g., FireEye, Symantec).</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Benefits: Cost-effective and widely accessible.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 Monitoring hacker forums for indicators of new vulnerabilities or exploits.</a:t>
            </a:r>
            <a:endParaRPr b="0" lang="en-US" sz="3000" spc="-1" strike="noStrike">
              <a:latin typeface="Arial"/>
            </a:endParaRPr>
          </a:p>
        </p:txBody>
      </p:sp>
      <p:sp>
        <p:nvSpPr>
          <p:cNvPr id="82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27" name="Group 1"/>
          <p:cNvGrpSpPr/>
          <p:nvPr/>
        </p:nvGrpSpPr>
        <p:grpSpPr>
          <a:xfrm>
            <a:off x="0" y="8988120"/>
            <a:ext cx="18287640" cy="1298520"/>
            <a:chOff x="0" y="8988120"/>
            <a:chExt cx="18287640" cy="1298520"/>
          </a:xfrm>
        </p:grpSpPr>
        <p:sp>
          <p:nvSpPr>
            <p:cNvPr id="82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2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30"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Threat Intelligence Sources</a:t>
            </a:r>
            <a:endParaRPr b="0" lang="en-US" sz="4700" spc="-1" strike="noStrike">
              <a:latin typeface="Arial"/>
            </a:endParaRPr>
          </a:p>
        </p:txBody>
      </p:sp>
      <p:sp>
        <p:nvSpPr>
          <p:cNvPr id="831" name="CustomShape 5"/>
          <p:cNvSpPr/>
          <p:nvPr/>
        </p:nvSpPr>
        <p:spPr>
          <a:xfrm>
            <a:off x="990720" y="1425240"/>
            <a:ext cx="1375668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Commercial Threat Intelligence Providers: Companies that offer threat intelligence feeds, often based on proprietary research and analysis. Examples: Anomali, CrowdStrike, IBM X-Force Exchange.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Benefits: High-quality, in-depth intelligence with real-time updates.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Internal Threat Intelligence: Data collected from within an organization's network, such as log files, network traffic, and endpoint data. It provides valuable insights specific to the organization’s environment.</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Benefits: Tailored to the organization's specific threats, weaknesses, and behaviors.</a:t>
            </a:r>
            <a:endParaRPr b="0" lang="en-US" sz="3000" spc="-1" strike="noStrike">
              <a:latin typeface="Arial"/>
            </a:endParaRPr>
          </a:p>
        </p:txBody>
      </p:sp>
      <p:sp>
        <p:nvSpPr>
          <p:cNvPr id="83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33" name="Group 1"/>
          <p:cNvGrpSpPr/>
          <p:nvPr/>
        </p:nvGrpSpPr>
        <p:grpSpPr>
          <a:xfrm>
            <a:off x="0" y="8988120"/>
            <a:ext cx="18287640" cy="1298520"/>
            <a:chOff x="0" y="8988120"/>
            <a:chExt cx="18287640" cy="1298520"/>
          </a:xfrm>
        </p:grpSpPr>
        <p:sp>
          <p:nvSpPr>
            <p:cNvPr id="83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3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36"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Threat Intelligence Sources</a:t>
            </a:r>
            <a:endParaRPr b="0" lang="en-US" sz="4700" spc="-1" strike="noStrike">
              <a:latin typeface="Arial"/>
            </a:endParaRPr>
          </a:p>
        </p:txBody>
      </p:sp>
      <p:sp>
        <p:nvSpPr>
          <p:cNvPr id="837" name="CustomShape 5"/>
          <p:cNvSpPr/>
          <p:nvPr/>
        </p:nvSpPr>
        <p:spPr>
          <a:xfrm>
            <a:off x="990720" y="1425240"/>
            <a:ext cx="1375668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 Reviewing logs for signs of suspicious activity, such as unusual login attempts or unauthorized data access.</a:t>
            </a:r>
            <a:endParaRPr b="0" lang="en-US" sz="3000" spc="-1" strike="noStrike">
              <a:latin typeface="Arial"/>
            </a:endParaRPr>
          </a:p>
          <a:p>
            <a:pPr>
              <a:lnSpc>
                <a:spcPts val="6001"/>
              </a:lnSpc>
            </a:pPr>
            <a:r>
              <a:rPr b="0" lang="en-US" sz="3000" spc="-1" strike="noStrike">
                <a:solidFill>
                  <a:srgbClr val="2d2d2d"/>
                </a:solidFill>
                <a:latin typeface="Lato 1"/>
                <a:ea typeface="Lato 1"/>
              </a:rPr>
              <a:t>2. Threat Intelligence Feeds: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Structured Threat Information Expression (STIX): A standardized format used to share cyber threat information.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Trusted Automated Exchange of Indicator Information (TAXII): A protocol used to exchange STIX information between different organizations.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Indicators of Compromise (IOCs): Artifacts of a breach, such as IP addresses, file hashes, and URLs that indicate an intrusion.</a:t>
            </a:r>
            <a:endParaRPr b="0" lang="en-US" sz="3000" spc="-1" strike="noStrike">
              <a:latin typeface="Arial"/>
            </a:endParaRPr>
          </a:p>
        </p:txBody>
      </p:sp>
      <p:sp>
        <p:nvSpPr>
          <p:cNvPr id="83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39" name="Group 1"/>
          <p:cNvGrpSpPr/>
          <p:nvPr/>
        </p:nvGrpSpPr>
        <p:grpSpPr>
          <a:xfrm>
            <a:off x="0" y="8988120"/>
            <a:ext cx="18287640" cy="1298520"/>
            <a:chOff x="0" y="8988120"/>
            <a:chExt cx="18287640" cy="1298520"/>
          </a:xfrm>
        </p:grpSpPr>
        <p:sp>
          <p:nvSpPr>
            <p:cNvPr id="84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4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42"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Threat Detection and Analysis</a:t>
            </a:r>
            <a:endParaRPr b="0" lang="en-US" sz="4700" spc="-1" strike="noStrike">
              <a:latin typeface="Arial"/>
            </a:endParaRPr>
          </a:p>
        </p:txBody>
      </p:sp>
      <p:sp>
        <p:nvSpPr>
          <p:cNvPr id="843" name="CustomShape 5"/>
          <p:cNvSpPr/>
          <p:nvPr/>
        </p:nvSpPr>
        <p:spPr>
          <a:xfrm>
            <a:off x="990720" y="1425240"/>
            <a:ext cx="1375668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Teach students how to analyze and interpret threat intelligence and use it to detect potential security risks in their systems.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Threat Detection: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Security Information and Event Management (SIEM): Tools that aggregate and analyze log data to identify patterns of behavior that may indicate a security incident.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Examples: Splunk, IBM QRadar, ELK Stack.</a:t>
            </a:r>
            <a:endParaRPr b="0" lang="en-US" sz="3000" spc="-1" strike="noStrike">
              <a:latin typeface="Arial"/>
            </a:endParaRPr>
          </a:p>
        </p:txBody>
      </p:sp>
      <p:sp>
        <p:nvSpPr>
          <p:cNvPr id="84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45" name="Group 1"/>
          <p:cNvGrpSpPr/>
          <p:nvPr/>
        </p:nvGrpSpPr>
        <p:grpSpPr>
          <a:xfrm>
            <a:off x="0" y="8988120"/>
            <a:ext cx="18287640" cy="1298520"/>
            <a:chOff x="0" y="8988120"/>
            <a:chExt cx="18287640" cy="1298520"/>
          </a:xfrm>
        </p:grpSpPr>
        <p:sp>
          <p:nvSpPr>
            <p:cNvPr id="84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4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48"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Threat Detection and Analysis</a:t>
            </a:r>
            <a:endParaRPr b="0" lang="en-US" sz="4700" spc="-1" strike="noStrike">
              <a:latin typeface="Arial"/>
            </a:endParaRPr>
          </a:p>
        </p:txBody>
      </p:sp>
      <p:sp>
        <p:nvSpPr>
          <p:cNvPr id="849" name="CustomShape 5"/>
          <p:cNvSpPr/>
          <p:nvPr/>
        </p:nvSpPr>
        <p:spPr>
          <a:xfrm>
            <a:off x="990720" y="1425240"/>
            <a:ext cx="13756680" cy="76208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Intrusion Detection Systems (IDS): Systems that monitor network traffic for signs of malicious activity.</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Examples: Snort, Suricata.</a:t>
            </a:r>
            <a:endParaRPr b="0" lang="en-US" sz="3000" spc="-1" strike="noStrike">
              <a:latin typeface="Arial"/>
            </a:endParaRPr>
          </a:p>
          <a:p>
            <a:pPr>
              <a:lnSpc>
                <a:spcPts val="6001"/>
              </a:lnSpc>
            </a:pPr>
            <a:r>
              <a:rPr b="0" lang="en-US" sz="3000" spc="-1" strike="noStrike">
                <a:solidFill>
                  <a:srgbClr val="2d2d2d"/>
                </a:solidFill>
                <a:latin typeface="Lato 1"/>
                <a:ea typeface="Lato 1"/>
              </a:rPr>
              <a:t>2. Analyzing Threat Intelligence: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Correlating IOCs: Using threat intelligence to identify indicators of compromise within your own systems. For example, if a known malicious IP address is detected in your network logs, it's a sign of potential compromise.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Tactics, Techniques, and Procedures (TTPs): A way of categorizing attack behaviors. The MITRE ATT&amp;CK Framework is often used to map out and understand adversary tactics.</a:t>
            </a:r>
            <a:endParaRPr b="0" lang="en-US" sz="3000" spc="-1" strike="noStrike">
              <a:latin typeface="Arial"/>
            </a:endParaRPr>
          </a:p>
        </p:txBody>
      </p:sp>
      <p:sp>
        <p:nvSpPr>
          <p:cNvPr id="85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51" name="Group 1"/>
          <p:cNvGrpSpPr/>
          <p:nvPr/>
        </p:nvGrpSpPr>
        <p:grpSpPr>
          <a:xfrm>
            <a:off x="0" y="8988120"/>
            <a:ext cx="18287640" cy="1298520"/>
            <a:chOff x="0" y="8988120"/>
            <a:chExt cx="18287640" cy="1298520"/>
          </a:xfrm>
        </p:grpSpPr>
        <p:sp>
          <p:nvSpPr>
            <p:cNvPr id="85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5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54"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Threat Detection and Analysis</a:t>
            </a:r>
            <a:endParaRPr b="0" lang="en-US" sz="4700" spc="-1" strike="noStrike">
              <a:latin typeface="Arial"/>
            </a:endParaRPr>
          </a:p>
        </p:txBody>
      </p:sp>
      <p:sp>
        <p:nvSpPr>
          <p:cNvPr id="855" name="CustomShape 5"/>
          <p:cNvSpPr/>
          <p:nvPr/>
        </p:nvSpPr>
        <p:spPr>
          <a:xfrm>
            <a:off x="990720" y="1425240"/>
            <a:ext cx="13756680" cy="6096600"/>
          </a:xfrm>
          <a:prstGeom prst="rect">
            <a:avLst/>
          </a:prstGeom>
          <a:noFill/>
          <a:ln>
            <a:noFill/>
          </a:ln>
        </p:spPr>
        <p:style>
          <a:lnRef idx="0"/>
          <a:fillRef idx="0"/>
          <a:effectRef idx="0"/>
          <a:fontRef idx="minor"/>
        </p:style>
        <p:txBody>
          <a:bodyPr lIns="0" rIns="0" tIns="0" bIns="0">
            <a:spAutoFit/>
          </a:bodyPr>
          <a:p>
            <a:pPr lvl="2" marL="1295280" indent="-431280">
              <a:lnSpc>
                <a:spcPts val="6001"/>
              </a:lnSpc>
              <a:buClr>
                <a:srgbClr val="2d2d2d"/>
              </a:buClr>
              <a:buFont typeface="Arial"/>
              <a:buChar char="⚬"/>
            </a:pPr>
            <a:r>
              <a:rPr b="0" lang="en-US" sz="3000" spc="-1" strike="noStrike">
                <a:solidFill>
                  <a:srgbClr val="2d2d2d"/>
                </a:solidFill>
                <a:latin typeface="Lato 1"/>
                <a:ea typeface="Lato 1"/>
              </a:rPr>
              <a:t>Example: An attacker might use a "phishing" tactic to gain initial access, then "lateral movement" to escalate privileges within the network.</a:t>
            </a:r>
            <a:endParaRPr b="0" lang="en-US" sz="3000" spc="-1" strike="noStrike">
              <a:latin typeface="Arial"/>
            </a:endParaRPr>
          </a:p>
          <a:p>
            <a:pPr>
              <a:lnSpc>
                <a:spcPts val="6001"/>
              </a:lnSpc>
            </a:pPr>
            <a:r>
              <a:rPr b="0" lang="en-US" sz="3000" spc="-1" strike="noStrike">
                <a:solidFill>
                  <a:srgbClr val="2d2d2d"/>
                </a:solidFill>
                <a:latin typeface="Lato 1"/>
                <a:ea typeface="Lato 1"/>
              </a:rPr>
              <a:t>3. Using Threat Intelligence to Inform Defense: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Threat intelligence can guide decisions about the deployment of firewalls, antivirus software, intrusion prevention systems (IPS), and other defense mechanisms.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Identifying emerging trends and proactively patching vulnerabilities in advance of an attack.</a:t>
            </a:r>
            <a:endParaRPr b="0" lang="en-US" sz="3000" spc="-1" strike="noStrike">
              <a:latin typeface="Arial"/>
            </a:endParaRPr>
          </a:p>
        </p:txBody>
      </p:sp>
      <p:sp>
        <p:nvSpPr>
          <p:cNvPr id="85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57" name="Group 1"/>
          <p:cNvGrpSpPr/>
          <p:nvPr/>
        </p:nvGrpSpPr>
        <p:grpSpPr>
          <a:xfrm>
            <a:off x="0" y="8988120"/>
            <a:ext cx="18287640" cy="1298520"/>
            <a:chOff x="0" y="8988120"/>
            <a:chExt cx="18287640" cy="1298520"/>
          </a:xfrm>
        </p:grpSpPr>
        <p:sp>
          <p:nvSpPr>
            <p:cNvPr id="85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5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60" name="CustomShape 4"/>
          <p:cNvSpPr/>
          <p:nvPr/>
        </p:nvSpPr>
        <p:spPr>
          <a:xfrm>
            <a:off x="990720" y="763920"/>
            <a:ext cx="1568592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Gathering and Interpreting Threat Intelligence</a:t>
            </a:r>
            <a:endParaRPr b="0" lang="en-US" sz="4700" spc="-1" strike="noStrike">
              <a:latin typeface="Arial"/>
            </a:endParaRPr>
          </a:p>
        </p:txBody>
      </p:sp>
      <p:sp>
        <p:nvSpPr>
          <p:cNvPr id="861" name="CustomShape 5"/>
          <p:cNvSpPr/>
          <p:nvPr/>
        </p:nvSpPr>
        <p:spPr>
          <a:xfrm>
            <a:off x="990720" y="1425240"/>
            <a:ext cx="13756680" cy="76208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a:lnSpc>
                <a:spcPts val="6001"/>
              </a:lnSpc>
            </a:pPr>
            <a:r>
              <a:rPr b="0" lang="en-US" sz="3000" spc="-1" strike="noStrike">
                <a:solidFill>
                  <a:srgbClr val="2d2d2d"/>
                </a:solidFill>
                <a:latin typeface="Lato 1"/>
                <a:ea typeface="Lato 1"/>
              </a:rPr>
              <a:t>Guide students on how to gather actionable threat intelligence and make sense of the data to drive cybersecurity strategies.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Gathering Threat Intelligence: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Threat Hunting: Proactively searching through your network to detect malicious activity before an attack is confirmed. This involves looking for unusual behavior and using threat intelligence data to guide the hunt.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Phishing and Malware Campaigns: Use intelligence to detect and mitigate phishing emails and malicious attachments.</a:t>
            </a:r>
            <a:endParaRPr b="0" lang="en-US" sz="3000" spc="-1" strike="noStrike">
              <a:latin typeface="Arial"/>
            </a:endParaRPr>
          </a:p>
        </p:txBody>
      </p:sp>
      <p:sp>
        <p:nvSpPr>
          <p:cNvPr id="86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63" name="Group 1"/>
          <p:cNvGrpSpPr/>
          <p:nvPr/>
        </p:nvGrpSpPr>
        <p:grpSpPr>
          <a:xfrm>
            <a:off x="0" y="8988120"/>
            <a:ext cx="18287640" cy="1298520"/>
            <a:chOff x="0" y="8988120"/>
            <a:chExt cx="18287640" cy="1298520"/>
          </a:xfrm>
        </p:grpSpPr>
        <p:sp>
          <p:nvSpPr>
            <p:cNvPr id="86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6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66" name="CustomShape 4"/>
          <p:cNvSpPr/>
          <p:nvPr/>
        </p:nvSpPr>
        <p:spPr>
          <a:xfrm>
            <a:off x="990720" y="763920"/>
            <a:ext cx="1568592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Gathering and Interpreting Threat Intelligence</a:t>
            </a:r>
            <a:endParaRPr b="0" lang="en-US" sz="4700" spc="-1" strike="noStrike">
              <a:latin typeface="Arial"/>
            </a:endParaRPr>
          </a:p>
        </p:txBody>
      </p:sp>
      <p:sp>
        <p:nvSpPr>
          <p:cNvPr id="867" name="CustomShape 5"/>
          <p:cNvSpPr/>
          <p:nvPr/>
        </p:nvSpPr>
        <p:spPr>
          <a:xfrm>
            <a:off x="990720" y="1425240"/>
            <a:ext cx="1375668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Interpreting Threat Intelligence: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Contextualizing Data: Not all threat intelligence is equally useful. It is important to analyze data within the context of your own network environment to assess the relevance of a threat.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Attribution: Understanding who is behind an attack can help in identifying the potential motivations and methods used. This can help guide defensive measures.</a:t>
            </a:r>
            <a:endParaRPr b="0" lang="en-US" sz="3000" spc="-1" strike="noStrike">
              <a:latin typeface="Arial"/>
            </a:endParaRPr>
          </a:p>
        </p:txBody>
      </p:sp>
      <p:sp>
        <p:nvSpPr>
          <p:cNvPr id="86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69" name="Group 1"/>
          <p:cNvGrpSpPr/>
          <p:nvPr/>
        </p:nvGrpSpPr>
        <p:grpSpPr>
          <a:xfrm>
            <a:off x="0" y="8988120"/>
            <a:ext cx="18287640" cy="1298520"/>
            <a:chOff x="0" y="8988120"/>
            <a:chExt cx="18287640" cy="1298520"/>
          </a:xfrm>
        </p:grpSpPr>
        <p:sp>
          <p:nvSpPr>
            <p:cNvPr id="87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7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72" name="CustomShape 4"/>
          <p:cNvSpPr/>
          <p:nvPr/>
        </p:nvSpPr>
        <p:spPr>
          <a:xfrm>
            <a:off x="990720" y="763920"/>
            <a:ext cx="1568592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Gathering and Interpreting Threat Intelligence</a:t>
            </a:r>
            <a:endParaRPr b="0" lang="en-US" sz="4700" spc="-1" strike="noStrike">
              <a:latin typeface="Arial"/>
            </a:endParaRPr>
          </a:p>
        </p:txBody>
      </p:sp>
      <p:sp>
        <p:nvSpPr>
          <p:cNvPr id="873" name="CustomShape 5"/>
          <p:cNvSpPr/>
          <p:nvPr/>
        </p:nvSpPr>
        <p:spPr>
          <a:xfrm>
            <a:off x="990720" y="1425240"/>
            <a:ext cx="13756680" cy="45723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Threat Intelligence Platforms: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Threat Intelligence Platforms (TIPs): Tools that aggregate threat intelligence from different sources to provide centralized, actionable insights.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Examples: ThreatConnect, Anomali, and MISP.</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Sharing Threat Intelligence: It’s essential to share threat intelligence with other organizations to build a collective defense against emerging threats.</a:t>
            </a:r>
            <a:endParaRPr b="0" lang="en-US" sz="3000" spc="-1" strike="noStrike">
              <a:latin typeface="Arial"/>
            </a:endParaRPr>
          </a:p>
        </p:txBody>
      </p:sp>
      <p:sp>
        <p:nvSpPr>
          <p:cNvPr id="87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9" name="Group 1"/>
          <p:cNvGrpSpPr/>
          <p:nvPr/>
        </p:nvGrpSpPr>
        <p:grpSpPr>
          <a:xfrm>
            <a:off x="0" y="8988120"/>
            <a:ext cx="18287640" cy="1298520"/>
            <a:chOff x="0" y="8988120"/>
            <a:chExt cx="18287640" cy="1298520"/>
          </a:xfrm>
        </p:grpSpPr>
        <p:sp>
          <p:nvSpPr>
            <p:cNvPr id="12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21"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22"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1: Introduction to Cybersecurity</a:t>
            </a:r>
            <a:endParaRPr b="0" lang="en-US" sz="4700" spc="-1" strike="noStrike">
              <a:latin typeface="Arial"/>
            </a:endParaRPr>
          </a:p>
        </p:txBody>
      </p:sp>
      <p:sp>
        <p:nvSpPr>
          <p:cNvPr id="123" name="CustomShape 5"/>
          <p:cNvSpPr/>
          <p:nvPr/>
        </p:nvSpPr>
        <p:spPr>
          <a:xfrm>
            <a:off x="1147320" y="1648080"/>
            <a:ext cx="11288160" cy="457236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Great! Let’s start with the first module: Introduction to Cybersecurity.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This module will provide students with a foundational understanding of cybersecurity, why it's important, and the types of threats that exist. We will break it down into several key sections.</a:t>
            </a:r>
            <a:endParaRPr b="0" lang="en-US" sz="3000" spc="-1" strike="noStrike">
              <a:latin typeface="Arial"/>
            </a:endParaRPr>
          </a:p>
        </p:txBody>
      </p:sp>
      <p:sp>
        <p:nvSpPr>
          <p:cNvPr id="12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75" name="Group 1"/>
          <p:cNvGrpSpPr/>
          <p:nvPr/>
        </p:nvGrpSpPr>
        <p:grpSpPr>
          <a:xfrm>
            <a:off x="0" y="8988120"/>
            <a:ext cx="18287640" cy="1298520"/>
            <a:chOff x="0" y="8988120"/>
            <a:chExt cx="18287640" cy="1298520"/>
          </a:xfrm>
        </p:grpSpPr>
        <p:sp>
          <p:nvSpPr>
            <p:cNvPr id="87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7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78" name="CustomShape 4"/>
          <p:cNvSpPr/>
          <p:nvPr/>
        </p:nvSpPr>
        <p:spPr>
          <a:xfrm>
            <a:off x="990720" y="763920"/>
            <a:ext cx="1568592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7</a:t>
            </a:r>
            <a:endParaRPr b="0" lang="en-US" sz="4700" spc="-1" strike="noStrike">
              <a:latin typeface="Arial"/>
            </a:endParaRPr>
          </a:p>
        </p:txBody>
      </p:sp>
      <p:sp>
        <p:nvSpPr>
          <p:cNvPr id="879" name="CustomShape 5"/>
          <p:cNvSpPr/>
          <p:nvPr/>
        </p:nvSpPr>
        <p:spPr>
          <a:xfrm>
            <a:off x="990720" y="1425240"/>
            <a:ext cx="13756680" cy="4572360"/>
          </a:xfrm>
          <a:prstGeom prst="rect">
            <a:avLst/>
          </a:prstGeom>
          <a:noFill/>
          <a:ln>
            <a:noFill/>
          </a:ln>
        </p:spPr>
        <p:style>
          <a:lnRef idx="0"/>
          <a:fillRef idx="0"/>
          <a:effectRef idx="0"/>
          <a:fontRef idx="minor"/>
        </p:style>
        <p:txBody>
          <a:bodyPr lIns="0" rIns="0" tIns="0" bIns="0">
            <a:spAutoFit/>
          </a:bodyPr>
          <a:p>
            <a:pPr>
              <a:lnSpc>
                <a:spcPts val="6001"/>
              </a:lnSpc>
            </a:pPr>
            <a:endParaRPr b="0" lang="en-US" sz="18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Summary: Threat intelligence is a vital part of modern cybersecurity. By gathering, analyzing, and interpreting threat data, organizations can stay ahead of attackers and better defend their assets.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Encouragement: Leverage open-source intelligence tools, SIEM, and threat intelligence feeds to build a more proactive and informed security posture.</a:t>
            </a:r>
            <a:endParaRPr b="0" lang="en-US" sz="3000" spc="-1" strike="noStrike">
              <a:latin typeface="Arial"/>
            </a:endParaRPr>
          </a:p>
        </p:txBody>
      </p:sp>
      <p:sp>
        <p:nvSpPr>
          <p:cNvPr id="88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81" name="Group 1"/>
          <p:cNvGrpSpPr/>
          <p:nvPr/>
        </p:nvGrpSpPr>
        <p:grpSpPr>
          <a:xfrm>
            <a:off x="0" y="8988120"/>
            <a:ext cx="18287640" cy="1298520"/>
            <a:chOff x="0" y="8988120"/>
            <a:chExt cx="18287640" cy="1298520"/>
          </a:xfrm>
        </p:grpSpPr>
        <p:sp>
          <p:nvSpPr>
            <p:cNvPr id="88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8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84"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8: Security Operations</a:t>
            </a:r>
            <a:endParaRPr b="0" lang="en-US" sz="4700" spc="-1" strike="noStrike">
              <a:latin typeface="Arial"/>
            </a:endParaRPr>
          </a:p>
        </p:txBody>
      </p:sp>
      <p:sp>
        <p:nvSpPr>
          <p:cNvPr id="885" name="CustomShape 5"/>
          <p:cNvSpPr/>
          <p:nvPr/>
        </p:nvSpPr>
        <p:spPr>
          <a:xfrm>
            <a:off x="990720" y="1425240"/>
            <a:ext cx="13756680" cy="38109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Let's continue with Module 8: Security Operations, focusing on security monitoring, incident response, and managing security events. Security operations are key in detecting, responding to, and recovering from cybersecurity incidents. This module will help your learners understand the core components of</a:t>
            </a:r>
            <a:endParaRPr b="0" lang="en-US" sz="3000" spc="-1" strike="noStrike">
              <a:latin typeface="Arial"/>
            </a:endParaRPr>
          </a:p>
          <a:p>
            <a:pPr>
              <a:lnSpc>
                <a:spcPts val="6001"/>
              </a:lnSpc>
            </a:pPr>
            <a:r>
              <a:rPr b="0" lang="en-US" sz="3000" spc="-1" strike="noStrike">
                <a:solidFill>
                  <a:srgbClr val="2d2d2d"/>
                </a:solidFill>
                <a:latin typeface="Lato 1"/>
                <a:ea typeface="Lato 1"/>
              </a:rPr>
              <a:t>security operations and how they work together to ensure a robust defense</a:t>
            </a:r>
            <a:endParaRPr b="0" lang="en-US" sz="3000" spc="-1" strike="noStrike">
              <a:latin typeface="Arial"/>
            </a:endParaRPr>
          </a:p>
        </p:txBody>
      </p:sp>
      <p:sp>
        <p:nvSpPr>
          <p:cNvPr id="88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87" name="Group 1"/>
          <p:cNvGrpSpPr/>
          <p:nvPr/>
        </p:nvGrpSpPr>
        <p:grpSpPr>
          <a:xfrm>
            <a:off x="0" y="8988120"/>
            <a:ext cx="18287640" cy="1298520"/>
            <a:chOff x="0" y="8988120"/>
            <a:chExt cx="18287640" cy="1298520"/>
          </a:xfrm>
        </p:grpSpPr>
        <p:sp>
          <p:nvSpPr>
            <p:cNvPr id="88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8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90"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Security Operations</a:t>
            </a:r>
            <a:endParaRPr b="0" lang="en-US" sz="4700" spc="-1" strike="noStrike">
              <a:latin typeface="Arial"/>
            </a:endParaRPr>
          </a:p>
        </p:txBody>
      </p:sp>
      <p:sp>
        <p:nvSpPr>
          <p:cNvPr id="891" name="CustomShape 5"/>
          <p:cNvSpPr/>
          <p:nvPr/>
        </p:nvSpPr>
        <p:spPr>
          <a:xfrm>
            <a:off x="990720" y="1425240"/>
            <a:ext cx="13756680" cy="76215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a:lnSpc>
                <a:spcPts val="6001"/>
              </a:lnSpc>
            </a:pPr>
            <a:r>
              <a:rPr b="0" lang="en-US" sz="3000" spc="-1" strike="noStrike">
                <a:solidFill>
                  <a:srgbClr val="2d2d2d"/>
                </a:solidFill>
                <a:latin typeface="Lato 1"/>
                <a:ea typeface="Lato 1"/>
              </a:rPr>
              <a:t>Introduce students to the concept of security operations, the role of a Security Operations Center(SOC), and why effective security operations are essential for protecting an organization.</a:t>
            </a:r>
            <a:endParaRPr b="0" lang="en-US" sz="3000" spc="-1" strike="noStrike">
              <a:latin typeface="Arial"/>
            </a:endParaRPr>
          </a:p>
          <a:p>
            <a:pPr>
              <a:lnSpc>
                <a:spcPts val="6001"/>
              </a:lnSpc>
            </a:pPr>
            <a:r>
              <a:rPr b="0" lang="en-US" sz="3000" spc="-1" strike="noStrike">
                <a:solidFill>
                  <a:srgbClr val="2d2d2d"/>
                </a:solidFill>
                <a:latin typeface="Lato 1"/>
                <a:ea typeface="Lato 1"/>
              </a:rPr>
              <a:t>1. What are Security Operations?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Security operations (SecOps) refer to the processes, technologies, and teams involved inmonitoring, detecting, responding to, and recovering from cybersecurity threats and incidents.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goal is to manage security events across the enterprise in real-time, reducing the risk ofbreaches and mitigating damage.</a:t>
            </a:r>
            <a:endParaRPr b="0" lang="en-US" sz="3000" spc="-1" strike="noStrike">
              <a:latin typeface="Arial"/>
            </a:endParaRPr>
          </a:p>
        </p:txBody>
      </p:sp>
      <p:sp>
        <p:nvSpPr>
          <p:cNvPr id="89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93" name="Group 1"/>
          <p:cNvGrpSpPr/>
          <p:nvPr/>
        </p:nvGrpSpPr>
        <p:grpSpPr>
          <a:xfrm>
            <a:off x="0" y="8988120"/>
            <a:ext cx="18287640" cy="1298520"/>
            <a:chOff x="0" y="8988120"/>
            <a:chExt cx="18287640" cy="1298520"/>
          </a:xfrm>
        </p:grpSpPr>
        <p:sp>
          <p:nvSpPr>
            <p:cNvPr id="89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9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96"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Security Operations</a:t>
            </a:r>
            <a:endParaRPr b="0" lang="en-US" sz="4700" spc="-1" strike="noStrike">
              <a:latin typeface="Arial"/>
            </a:endParaRPr>
          </a:p>
        </p:txBody>
      </p:sp>
      <p:sp>
        <p:nvSpPr>
          <p:cNvPr id="897" name="CustomShape 5"/>
          <p:cNvSpPr/>
          <p:nvPr/>
        </p:nvSpPr>
        <p:spPr>
          <a:xfrm>
            <a:off x="990720" y="1425240"/>
            <a:ext cx="1375668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Key Components of Security Operations: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Detection: Monitoring systems to identify potential threats. This could be through network traffic analysis, endpoint detection, and continuous log review.</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Response: When a threat is detected, security operations are responsible for executing a response to contain and neutralize the threat.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Recovery: After an incident, the goal is to restore affected systems and services to a secure state, often involving data recovery, system restoration, and patching vulnerabilities.</a:t>
            </a:r>
            <a:endParaRPr b="0" lang="en-US" sz="3000" spc="-1" strike="noStrike">
              <a:latin typeface="Arial"/>
            </a:endParaRPr>
          </a:p>
        </p:txBody>
      </p:sp>
      <p:sp>
        <p:nvSpPr>
          <p:cNvPr id="89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99" name="Group 1"/>
          <p:cNvGrpSpPr/>
          <p:nvPr/>
        </p:nvGrpSpPr>
        <p:grpSpPr>
          <a:xfrm>
            <a:off x="0" y="8988120"/>
            <a:ext cx="18287640" cy="1298520"/>
            <a:chOff x="0" y="8988120"/>
            <a:chExt cx="18287640" cy="1298520"/>
          </a:xfrm>
        </p:grpSpPr>
        <p:sp>
          <p:nvSpPr>
            <p:cNvPr id="90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0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02"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Security Operations</a:t>
            </a:r>
            <a:endParaRPr b="0" lang="en-US" sz="4700" spc="-1" strike="noStrike">
              <a:latin typeface="Arial"/>
            </a:endParaRPr>
          </a:p>
        </p:txBody>
      </p:sp>
      <p:sp>
        <p:nvSpPr>
          <p:cNvPr id="903" name="CustomShape 5"/>
          <p:cNvSpPr/>
          <p:nvPr/>
        </p:nvSpPr>
        <p:spPr>
          <a:xfrm>
            <a:off x="990720" y="1425240"/>
            <a:ext cx="1375668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Security Operations Center (SOC):</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 SOC is a centralized team or facility that manages an organization’s security posture 24/7. SOC analysts are responsible for detecting, investigating, and responding to security incidents.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SOC Structure: Different levels of analysts: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Tier 1: Monitor and triage alerts, escalating incidents when necessary.</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Tier 2: Investigate escalated incidents, perform deeper analysis.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Tier 3: Handle high-level incidents, provide expertise in incident resolution.</a:t>
            </a:r>
            <a:endParaRPr b="0" lang="en-US" sz="3000" spc="-1" strike="noStrike">
              <a:latin typeface="Arial"/>
            </a:endParaRPr>
          </a:p>
          <a:p>
            <a:pPr>
              <a:lnSpc>
                <a:spcPts val="6001"/>
              </a:lnSpc>
            </a:pPr>
            <a:endParaRPr b="0" lang="en-US" sz="3000" spc="-1" strike="noStrike">
              <a:latin typeface="Arial"/>
            </a:endParaRPr>
          </a:p>
        </p:txBody>
      </p:sp>
      <p:sp>
        <p:nvSpPr>
          <p:cNvPr id="90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05" name="Group 1"/>
          <p:cNvGrpSpPr/>
          <p:nvPr/>
        </p:nvGrpSpPr>
        <p:grpSpPr>
          <a:xfrm>
            <a:off x="0" y="8988120"/>
            <a:ext cx="18287640" cy="1298520"/>
            <a:chOff x="0" y="8988120"/>
            <a:chExt cx="18287640" cy="1298520"/>
          </a:xfrm>
        </p:grpSpPr>
        <p:sp>
          <p:nvSpPr>
            <p:cNvPr id="90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07"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08"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Security Operations</a:t>
            </a:r>
            <a:endParaRPr b="0" lang="en-US" sz="4700" spc="-1" strike="noStrike">
              <a:latin typeface="Arial"/>
            </a:endParaRPr>
          </a:p>
        </p:txBody>
      </p:sp>
      <p:sp>
        <p:nvSpPr>
          <p:cNvPr id="909" name="CustomShape 5"/>
          <p:cNvSpPr/>
          <p:nvPr/>
        </p:nvSpPr>
        <p:spPr>
          <a:xfrm>
            <a:off x="990720" y="1425240"/>
            <a:ext cx="13756680" cy="381096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SOC Tools: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SIEM (Security Information and Event Management) systems like Splunk, QRadar, or ELK Stack.</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Endpoint Detection and Response (EDR) tools like CrowdStrike, SentinelOne, or CarbonBlack.</a:t>
            </a:r>
            <a:endParaRPr b="0" lang="en-US" sz="3000" spc="-1" strike="noStrike">
              <a:latin typeface="Arial"/>
            </a:endParaRPr>
          </a:p>
        </p:txBody>
      </p:sp>
      <p:sp>
        <p:nvSpPr>
          <p:cNvPr id="91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11" name="Group 1"/>
          <p:cNvGrpSpPr/>
          <p:nvPr/>
        </p:nvGrpSpPr>
        <p:grpSpPr>
          <a:xfrm>
            <a:off x="0" y="8988120"/>
            <a:ext cx="18287640" cy="1298520"/>
            <a:chOff x="0" y="8988120"/>
            <a:chExt cx="18287640" cy="1298520"/>
          </a:xfrm>
        </p:grpSpPr>
        <p:sp>
          <p:nvSpPr>
            <p:cNvPr id="91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1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14"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Incident Response and Management</a:t>
            </a:r>
            <a:endParaRPr b="0" lang="en-US" sz="4700" spc="-1" strike="noStrike">
              <a:latin typeface="Arial"/>
            </a:endParaRPr>
          </a:p>
        </p:txBody>
      </p:sp>
      <p:sp>
        <p:nvSpPr>
          <p:cNvPr id="915" name="CustomShape 5"/>
          <p:cNvSpPr/>
          <p:nvPr/>
        </p:nvSpPr>
        <p:spPr>
          <a:xfrm>
            <a:off x="990720" y="1425240"/>
            <a:ext cx="13756680" cy="762156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a:lnSpc>
                <a:spcPts val="6001"/>
              </a:lnSpc>
            </a:pPr>
            <a:r>
              <a:rPr b="0" lang="en-US" sz="3000" spc="-1" strike="noStrike">
                <a:solidFill>
                  <a:srgbClr val="2d2d2d"/>
                </a:solidFill>
                <a:latin typeface="Lato 1"/>
                <a:ea typeface="Lato 1"/>
              </a:rPr>
              <a:t>Teach students the steps of incident response and the role of an incident response team (IRT) in addressing security breaches.</a:t>
            </a:r>
            <a:endParaRPr b="0" lang="en-US" sz="3000" spc="-1" strike="noStrike">
              <a:latin typeface="Arial"/>
            </a:endParaRPr>
          </a:p>
          <a:p>
            <a:pPr>
              <a:lnSpc>
                <a:spcPts val="6001"/>
              </a:lnSpc>
            </a:pPr>
            <a:r>
              <a:rPr b="0" lang="en-US" sz="3000" spc="-1" strike="noStrike">
                <a:solidFill>
                  <a:srgbClr val="2d2d2d"/>
                </a:solidFill>
                <a:latin typeface="Lato 1"/>
                <a:ea typeface="Lato 1"/>
              </a:rPr>
              <a:t>1. What is Incident Response?</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Incident response is the organized approach to handling and managing the aftermath of a security breach or cyberattack. The goal is to contain the incident, minimize damage, and restore normal operations as quickly as possible.</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A well-defined incident response plan (IRP) is crucial to ensure a swift and effective reaction.</a:t>
            </a:r>
            <a:endParaRPr b="0" lang="en-US" sz="3000" spc="-1" strike="noStrike">
              <a:latin typeface="Arial"/>
            </a:endParaRPr>
          </a:p>
        </p:txBody>
      </p:sp>
      <p:sp>
        <p:nvSpPr>
          <p:cNvPr id="91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17" name="Group 1"/>
          <p:cNvGrpSpPr/>
          <p:nvPr/>
        </p:nvGrpSpPr>
        <p:grpSpPr>
          <a:xfrm>
            <a:off x="0" y="8988120"/>
            <a:ext cx="18287640" cy="1298520"/>
            <a:chOff x="0" y="8988120"/>
            <a:chExt cx="18287640" cy="1298520"/>
          </a:xfrm>
        </p:grpSpPr>
        <p:sp>
          <p:nvSpPr>
            <p:cNvPr id="91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1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20"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Incident Response and Management</a:t>
            </a:r>
            <a:endParaRPr b="0" lang="en-US" sz="4700" spc="-1" strike="noStrike">
              <a:latin typeface="Arial"/>
            </a:endParaRPr>
          </a:p>
        </p:txBody>
      </p:sp>
      <p:sp>
        <p:nvSpPr>
          <p:cNvPr id="921" name="CustomShape 5"/>
          <p:cNvSpPr/>
          <p:nvPr/>
        </p:nvSpPr>
        <p:spPr>
          <a:xfrm>
            <a:off x="990720" y="1425240"/>
            <a:ext cx="1375668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The Incident Response Lifecycle: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Preparation: Creating and maintaining incident response policies, incident handling procedures, and communication plans.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Identification: Detecting and identifying potential security incidents, often using automated alerts and security monitoring tools.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Containment: Once an incident is identified, containing it to prevent further damage, such as isolating infected systems or blocking malicious traffic.</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Eradication: Eliminating the root cause of the incident, such as removing malware, closing vulnerabilities, or recovering from a backup.</a:t>
            </a:r>
            <a:endParaRPr b="0" lang="en-US" sz="3000" spc="-1" strike="noStrike">
              <a:latin typeface="Arial"/>
            </a:endParaRPr>
          </a:p>
        </p:txBody>
      </p:sp>
      <p:sp>
        <p:nvSpPr>
          <p:cNvPr id="92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23" name="Group 1"/>
          <p:cNvGrpSpPr/>
          <p:nvPr/>
        </p:nvGrpSpPr>
        <p:grpSpPr>
          <a:xfrm>
            <a:off x="0" y="8988120"/>
            <a:ext cx="18287640" cy="1298520"/>
            <a:chOff x="0" y="8988120"/>
            <a:chExt cx="18287640" cy="1298520"/>
          </a:xfrm>
        </p:grpSpPr>
        <p:sp>
          <p:nvSpPr>
            <p:cNvPr id="92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2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26"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Incident Response and Management</a:t>
            </a:r>
            <a:endParaRPr b="0" lang="en-US" sz="4700" spc="-1" strike="noStrike">
              <a:latin typeface="Arial"/>
            </a:endParaRPr>
          </a:p>
        </p:txBody>
      </p:sp>
      <p:sp>
        <p:nvSpPr>
          <p:cNvPr id="927" name="CustomShape 5"/>
          <p:cNvSpPr/>
          <p:nvPr/>
        </p:nvSpPr>
        <p:spPr>
          <a:xfrm>
            <a:off x="990720" y="1425240"/>
            <a:ext cx="13756680" cy="304884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Recovery: Restoring affected systems and services to normal operation, ensuring they are secure and clean from any threats.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Lessons Learned: Post-incident analysis to understand what went wrong, improve security measures, and refine incident response plans.</a:t>
            </a:r>
            <a:endParaRPr b="0" lang="en-US" sz="3000" spc="-1" strike="noStrike">
              <a:latin typeface="Arial"/>
            </a:endParaRPr>
          </a:p>
        </p:txBody>
      </p:sp>
      <p:sp>
        <p:nvSpPr>
          <p:cNvPr id="92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29" name="Group 1"/>
          <p:cNvGrpSpPr/>
          <p:nvPr/>
        </p:nvGrpSpPr>
        <p:grpSpPr>
          <a:xfrm>
            <a:off x="0" y="8988120"/>
            <a:ext cx="18287640" cy="1298520"/>
            <a:chOff x="0" y="8988120"/>
            <a:chExt cx="18287640" cy="1298520"/>
          </a:xfrm>
        </p:grpSpPr>
        <p:sp>
          <p:nvSpPr>
            <p:cNvPr id="93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3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32"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Incident Response and Management</a:t>
            </a:r>
            <a:endParaRPr b="0" lang="en-US" sz="4700" spc="-1" strike="noStrike">
              <a:latin typeface="Arial"/>
            </a:endParaRPr>
          </a:p>
        </p:txBody>
      </p:sp>
      <p:sp>
        <p:nvSpPr>
          <p:cNvPr id="933" name="CustomShape 5"/>
          <p:cNvSpPr/>
          <p:nvPr/>
        </p:nvSpPr>
        <p:spPr>
          <a:xfrm>
            <a:off x="990720" y="1425240"/>
            <a:ext cx="1375668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Incident Response Team (IRT):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IRT is a specialized group within an organization tasked with managing and responding to incidents. This may include: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Incident Response Analysts: Responsible for analyzing and responding to security incidents.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Forensic Experts: Investigate incidents to understand how and why they occurred.</a:t>
            </a:r>
            <a:endParaRPr b="0" lang="en-US" sz="3000" spc="-1" strike="noStrike">
              <a:latin typeface="Arial"/>
            </a:endParaRPr>
          </a:p>
          <a:p>
            <a:pPr>
              <a:lnSpc>
                <a:spcPts val="6001"/>
              </a:lnSpc>
            </a:pPr>
            <a:endParaRPr b="0" lang="en-US" sz="3000" spc="-1" strike="noStrike">
              <a:latin typeface="Arial"/>
            </a:endParaRPr>
          </a:p>
        </p:txBody>
      </p:sp>
      <p:sp>
        <p:nvSpPr>
          <p:cNvPr id="93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25" name="Group 1"/>
          <p:cNvGrpSpPr/>
          <p:nvPr/>
        </p:nvGrpSpPr>
        <p:grpSpPr>
          <a:xfrm>
            <a:off x="0" y="8988120"/>
            <a:ext cx="18287640" cy="1298520"/>
            <a:chOff x="0" y="8988120"/>
            <a:chExt cx="18287640" cy="1298520"/>
          </a:xfrm>
        </p:grpSpPr>
        <p:sp>
          <p:nvSpPr>
            <p:cNvPr id="12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27"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28"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What is Cybersecurity?</a:t>
            </a:r>
            <a:endParaRPr b="0" lang="en-US" sz="4700" spc="-1" strike="noStrike">
              <a:latin typeface="Arial"/>
            </a:endParaRPr>
          </a:p>
        </p:txBody>
      </p:sp>
      <p:sp>
        <p:nvSpPr>
          <p:cNvPr id="129" name="CustomShape 5"/>
          <p:cNvSpPr/>
          <p:nvPr/>
        </p:nvSpPr>
        <p:spPr>
          <a:xfrm>
            <a:off x="1147320" y="1648080"/>
            <a:ext cx="1232748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Define cybersecurity and explain its importance in the modern digital world.</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Introduce the basic concept of confidentiality, integrity, and availability (the CIA triad).</a:t>
            </a:r>
            <a:endParaRPr b="0" lang="en-US" sz="3000" spc="-1" strike="noStrike">
              <a:latin typeface="Arial"/>
            </a:endParaRPr>
          </a:p>
          <a:p>
            <a:pPr>
              <a:lnSpc>
                <a:spcPts val="6001"/>
              </a:lnSpc>
            </a:pPr>
            <a:r>
              <a:rPr b="0" lang="en-US" sz="3000" spc="-1" strike="noStrike">
                <a:solidFill>
                  <a:srgbClr val="2d2d2d"/>
                </a:solidFill>
                <a:latin typeface="Lato 1"/>
                <a:ea typeface="Lato 1"/>
              </a:rPr>
              <a:t>1. Definition: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Cybersecurity is the practice of protecting systems, networks, and programs from digital attacks, damage, or unauthorized access. It is about safeguarding your data and the systems you rely on.</a:t>
            </a:r>
            <a:endParaRPr b="0" lang="en-US" sz="3000" spc="-1" strike="noStrike">
              <a:latin typeface="Arial"/>
            </a:endParaRPr>
          </a:p>
          <a:p>
            <a:pPr>
              <a:lnSpc>
                <a:spcPts val="6001"/>
              </a:lnSpc>
            </a:pPr>
            <a:endParaRPr b="0" lang="en-US" sz="3000" spc="-1" strike="noStrike">
              <a:latin typeface="Arial"/>
            </a:endParaRPr>
          </a:p>
        </p:txBody>
      </p:sp>
      <p:sp>
        <p:nvSpPr>
          <p:cNvPr id="13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35" name="Group 1"/>
          <p:cNvGrpSpPr/>
          <p:nvPr/>
        </p:nvGrpSpPr>
        <p:grpSpPr>
          <a:xfrm>
            <a:off x="0" y="8988120"/>
            <a:ext cx="18287640" cy="1298520"/>
            <a:chOff x="0" y="8988120"/>
            <a:chExt cx="18287640" cy="1298520"/>
          </a:xfrm>
        </p:grpSpPr>
        <p:sp>
          <p:nvSpPr>
            <p:cNvPr id="93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37"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38"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Incident Response and Management</a:t>
            </a:r>
            <a:endParaRPr b="0" lang="en-US" sz="4700" spc="-1" strike="noStrike">
              <a:latin typeface="Arial"/>
            </a:endParaRPr>
          </a:p>
        </p:txBody>
      </p:sp>
      <p:sp>
        <p:nvSpPr>
          <p:cNvPr id="939" name="CustomShape 5"/>
          <p:cNvSpPr/>
          <p:nvPr/>
        </p:nvSpPr>
        <p:spPr>
          <a:xfrm>
            <a:off x="990720" y="1425240"/>
            <a:ext cx="13756680" cy="304884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Legal and Communications Team: Ensure compliance with laws, communicate with stakeholders, and manage external relations.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System Administrators: Restore systems and ensure no further risk is posed by the incident.</a:t>
            </a:r>
            <a:endParaRPr b="0" lang="en-US" sz="3000" spc="-1" strike="noStrike">
              <a:latin typeface="Arial"/>
            </a:endParaRPr>
          </a:p>
        </p:txBody>
      </p:sp>
      <p:sp>
        <p:nvSpPr>
          <p:cNvPr id="94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41" name="Group 1"/>
          <p:cNvGrpSpPr/>
          <p:nvPr/>
        </p:nvGrpSpPr>
        <p:grpSpPr>
          <a:xfrm>
            <a:off x="0" y="8988120"/>
            <a:ext cx="18287640" cy="1298520"/>
            <a:chOff x="0" y="8988120"/>
            <a:chExt cx="18287640" cy="1298520"/>
          </a:xfrm>
        </p:grpSpPr>
        <p:sp>
          <p:nvSpPr>
            <p:cNvPr id="94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4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44" name="CustomShape 4"/>
          <p:cNvSpPr/>
          <p:nvPr/>
        </p:nvSpPr>
        <p:spPr>
          <a:xfrm>
            <a:off x="990720" y="763920"/>
            <a:ext cx="1568592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Incident Response and Management</a:t>
            </a:r>
            <a:endParaRPr b="0" lang="en-US" sz="4700" spc="-1" strike="noStrike">
              <a:latin typeface="Arial"/>
            </a:endParaRPr>
          </a:p>
        </p:txBody>
      </p:sp>
      <p:sp>
        <p:nvSpPr>
          <p:cNvPr id="945" name="CustomShape 5"/>
          <p:cNvSpPr/>
          <p:nvPr/>
        </p:nvSpPr>
        <p:spPr>
          <a:xfrm>
            <a:off x="990720" y="1425240"/>
            <a:ext cx="1375668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Incident Response Plan (IRP):</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IRP provides a step-by-step guide for responding to security incidents. It is essential that every organization has an IRP that is tested regularly to ensure readiness.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Key Features: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Clear communication channels.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Defined roles and responsibilities.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A playbook for common incidents (e.g., phishing attacks, ransomware).</a:t>
            </a:r>
            <a:endParaRPr b="0" lang="en-US" sz="3000" spc="-1" strike="noStrike">
              <a:latin typeface="Arial"/>
            </a:endParaRPr>
          </a:p>
        </p:txBody>
      </p:sp>
      <p:sp>
        <p:nvSpPr>
          <p:cNvPr id="94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47" name="Group 1"/>
          <p:cNvGrpSpPr/>
          <p:nvPr/>
        </p:nvGrpSpPr>
        <p:grpSpPr>
          <a:xfrm>
            <a:off x="0" y="8988120"/>
            <a:ext cx="18287640" cy="1298520"/>
            <a:chOff x="0" y="8988120"/>
            <a:chExt cx="18287640" cy="1298520"/>
          </a:xfrm>
        </p:grpSpPr>
        <p:sp>
          <p:nvSpPr>
            <p:cNvPr id="94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4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50" name="CustomShape 4"/>
          <p:cNvSpPr/>
          <p:nvPr/>
        </p:nvSpPr>
        <p:spPr>
          <a:xfrm>
            <a:off x="990720" y="763920"/>
            <a:ext cx="16840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Intrusion Detection and Prevention Systems (IDPS)</a:t>
            </a:r>
            <a:endParaRPr b="0" lang="en-US" sz="4700" spc="-1" strike="noStrike">
              <a:latin typeface="Arial"/>
            </a:endParaRPr>
          </a:p>
        </p:txBody>
      </p:sp>
      <p:sp>
        <p:nvSpPr>
          <p:cNvPr id="951" name="CustomShape 5"/>
          <p:cNvSpPr/>
          <p:nvPr/>
        </p:nvSpPr>
        <p:spPr>
          <a:xfrm>
            <a:off x="990720" y="1425240"/>
            <a:ext cx="1375668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Help students understand the role of Intrusion Detection and Prevention Systems (IDPS) in security operations and how these systems can enhance an organization's defense posture.</a:t>
            </a:r>
            <a:endParaRPr b="0" lang="en-US" sz="3000" spc="-1" strike="noStrike">
              <a:latin typeface="Arial"/>
            </a:endParaRPr>
          </a:p>
          <a:p>
            <a:pPr>
              <a:lnSpc>
                <a:spcPts val="6001"/>
              </a:lnSpc>
            </a:pPr>
            <a:r>
              <a:rPr b="0" lang="en-US" sz="3000" spc="-1" strike="noStrike">
                <a:solidFill>
                  <a:srgbClr val="2d2d2d"/>
                </a:solidFill>
                <a:latin typeface="Lato 1"/>
                <a:ea typeface="Lato 1"/>
              </a:rPr>
              <a:t>1. What is an IDPS?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An Intrusion Detection System (IDS) is a tool designed to monitor network traffic or system activities for signs of malicious behavior. It alerts administrators when suspicious activity is detected.</a:t>
            </a:r>
            <a:endParaRPr b="0" lang="en-US" sz="3000" spc="-1" strike="noStrike">
              <a:latin typeface="Arial"/>
            </a:endParaRPr>
          </a:p>
        </p:txBody>
      </p:sp>
      <p:sp>
        <p:nvSpPr>
          <p:cNvPr id="95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53" name="Group 1"/>
          <p:cNvGrpSpPr/>
          <p:nvPr/>
        </p:nvGrpSpPr>
        <p:grpSpPr>
          <a:xfrm>
            <a:off x="0" y="8988120"/>
            <a:ext cx="18287640" cy="1298520"/>
            <a:chOff x="0" y="8988120"/>
            <a:chExt cx="18287640" cy="1298520"/>
          </a:xfrm>
        </p:grpSpPr>
        <p:sp>
          <p:nvSpPr>
            <p:cNvPr id="95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5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56" name="CustomShape 4"/>
          <p:cNvSpPr/>
          <p:nvPr/>
        </p:nvSpPr>
        <p:spPr>
          <a:xfrm>
            <a:off x="990720" y="763920"/>
            <a:ext cx="16840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Intrusion Detection and Prevention Systems (IDPS)</a:t>
            </a:r>
            <a:endParaRPr b="0" lang="en-US" sz="4700" spc="-1" strike="noStrike">
              <a:latin typeface="Arial"/>
            </a:endParaRPr>
          </a:p>
        </p:txBody>
      </p:sp>
      <p:sp>
        <p:nvSpPr>
          <p:cNvPr id="957" name="CustomShape 5"/>
          <p:cNvSpPr/>
          <p:nvPr/>
        </p:nvSpPr>
        <p:spPr>
          <a:xfrm>
            <a:off x="990720" y="1425240"/>
            <a:ext cx="13756680" cy="228672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Intrusion Prevention System (IPS) not only detects malicious activity but can also take action to block the attack, such as shutting down a compromised connection or blocking malicious traffic.</a:t>
            </a:r>
            <a:endParaRPr b="0" lang="en-US" sz="3000" spc="-1" strike="noStrike">
              <a:latin typeface="Arial"/>
            </a:endParaRPr>
          </a:p>
        </p:txBody>
      </p:sp>
      <p:sp>
        <p:nvSpPr>
          <p:cNvPr id="95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59" name="Group 1"/>
          <p:cNvGrpSpPr/>
          <p:nvPr/>
        </p:nvGrpSpPr>
        <p:grpSpPr>
          <a:xfrm>
            <a:off x="0" y="8988120"/>
            <a:ext cx="18287640" cy="1298520"/>
            <a:chOff x="0" y="8988120"/>
            <a:chExt cx="18287640" cy="1298520"/>
          </a:xfrm>
        </p:grpSpPr>
        <p:sp>
          <p:nvSpPr>
            <p:cNvPr id="96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6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62" name="CustomShape 4"/>
          <p:cNvSpPr/>
          <p:nvPr/>
        </p:nvSpPr>
        <p:spPr>
          <a:xfrm>
            <a:off x="990720" y="763920"/>
            <a:ext cx="16840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Intrusion Detection and Prevention Systems (IDPS)</a:t>
            </a:r>
            <a:endParaRPr b="0" lang="en-US" sz="4700" spc="-1" strike="noStrike">
              <a:latin typeface="Arial"/>
            </a:endParaRPr>
          </a:p>
        </p:txBody>
      </p:sp>
      <p:sp>
        <p:nvSpPr>
          <p:cNvPr id="963" name="CustomShape 5"/>
          <p:cNvSpPr/>
          <p:nvPr/>
        </p:nvSpPr>
        <p:spPr>
          <a:xfrm>
            <a:off x="990720" y="1425240"/>
            <a:ext cx="13756680" cy="76215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Types of IDS/IPS: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Network-based IDS/IPS (NIDS/NIPS): Monitors network traffic for signs of attacks, such as unusual spikes in traffic or traffic patterns indicative of a DDoS attack.</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Host-based IDS/IPS (HIDS/HIPS): Installed on individual devices or systems, monitoring file integrity, system calls, and other activities to detect malicious behavior.</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Signature-based IDS/IPS: Detects known threats based on predefined attack signatures. Thismethod is effective for known threats but may struggle with new or unknown attacks.</a:t>
            </a:r>
            <a:endParaRPr b="0" lang="en-US" sz="3000" spc="-1" strike="noStrike">
              <a:latin typeface="Arial"/>
            </a:endParaRPr>
          </a:p>
        </p:txBody>
      </p:sp>
      <p:sp>
        <p:nvSpPr>
          <p:cNvPr id="96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65" name="Group 1"/>
          <p:cNvGrpSpPr/>
          <p:nvPr/>
        </p:nvGrpSpPr>
        <p:grpSpPr>
          <a:xfrm>
            <a:off x="0" y="8988120"/>
            <a:ext cx="18287640" cy="1298520"/>
            <a:chOff x="0" y="8988120"/>
            <a:chExt cx="18287640" cy="1298520"/>
          </a:xfrm>
        </p:grpSpPr>
        <p:sp>
          <p:nvSpPr>
            <p:cNvPr id="96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67"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68" name="CustomShape 4"/>
          <p:cNvSpPr/>
          <p:nvPr/>
        </p:nvSpPr>
        <p:spPr>
          <a:xfrm>
            <a:off x="990720" y="763920"/>
            <a:ext cx="16840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Intrusion Detection and Prevention Systems (IDPS)</a:t>
            </a:r>
            <a:endParaRPr b="0" lang="en-US" sz="4700" spc="-1" strike="noStrike">
              <a:latin typeface="Arial"/>
            </a:endParaRPr>
          </a:p>
        </p:txBody>
      </p:sp>
      <p:sp>
        <p:nvSpPr>
          <p:cNvPr id="969" name="CustomShape 5"/>
          <p:cNvSpPr/>
          <p:nvPr/>
        </p:nvSpPr>
        <p:spPr>
          <a:xfrm>
            <a:off x="990720" y="1425240"/>
            <a:ext cx="13756680" cy="152460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Anomaly-based IDS/IPS: Detects deviations from normal behavior. It is more effective at identifying zero-day attacks or previously unknown threats.</a:t>
            </a:r>
            <a:endParaRPr b="0" lang="en-US" sz="3000" spc="-1" strike="noStrike">
              <a:latin typeface="Arial"/>
            </a:endParaRPr>
          </a:p>
        </p:txBody>
      </p:sp>
      <p:sp>
        <p:nvSpPr>
          <p:cNvPr id="97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71" name="Group 1"/>
          <p:cNvGrpSpPr/>
          <p:nvPr/>
        </p:nvGrpSpPr>
        <p:grpSpPr>
          <a:xfrm>
            <a:off x="0" y="8988120"/>
            <a:ext cx="18287640" cy="1298520"/>
            <a:chOff x="0" y="8988120"/>
            <a:chExt cx="18287640" cy="1298520"/>
          </a:xfrm>
        </p:grpSpPr>
        <p:sp>
          <p:nvSpPr>
            <p:cNvPr id="97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7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74" name="CustomShape 4"/>
          <p:cNvSpPr/>
          <p:nvPr/>
        </p:nvSpPr>
        <p:spPr>
          <a:xfrm>
            <a:off x="990720" y="763920"/>
            <a:ext cx="16840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Intrusion Detection and Prevention Systems (IDPS)</a:t>
            </a:r>
            <a:endParaRPr b="0" lang="en-US" sz="4700" spc="-1" strike="noStrike">
              <a:latin typeface="Arial"/>
            </a:endParaRPr>
          </a:p>
        </p:txBody>
      </p:sp>
      <p:sp>
        <p:nvSpPr>
          <p:cNvPr id="975" name="CustomShape 5"/>
          <p:cNvSpPr/>
          <p:nvPr/>
        </p:nvSpPr>
        <p:spPr>
          <a:xfrm>
            <a:off x="990720" y="1425240"/>
            <a:ext cx="1375668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How IDPS Works: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system monitors for activity such as: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Unusual login attempts.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Traffic to or from blacklisted IP addresses.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Abnormal user behavior patterns.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Upon detecting a threat, the IDPS can take actions like:</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Alerting security personnel.</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Blocking malicious traffic.</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Logging the incident for forensic analysis</a:t>
            </a:r>
            <a:endParaRPr b="0" lang="en-US" sz="3000" spc="-1" strike="noStrike">
              <a:latin typeface="Arial"/>
            </a:endParaRPr>
          </a:p>
        </p:txBody>
      </p:sp>
      <p:sp>
        <p:nvSpPr>
          <p:cNvPr id="97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77" name="Group 1"/>
          <p:cNvGrpSpPr/>
          <p:nvPr/>
        </p:nvGrpSpPr>
        <p:grpSpPr>
          <a:xfrm>
            <a:off x="0" y="8988120"/>
            <a:ext cx="18287640" cy="1298520"/>
            <a:chOff x="0" y="8988120"/>
            <a:chExt cx="18287640" cy="1298520"/>
          </a:xfrm>
        </p:grpSpPr>
        <p:sp>
          <p:nvSpPr>
            <p:cNvPr id="97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7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80"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Security Operations Best Practices</a:t>
            </a:r>
            <a:endParaRPr b="0" lang="en-US" sz="4700" spc="-1" strike="noStrike">
              <a:latin typeface="Arial"/>
            </a:endParaRPr>
          </a:p>
        </p:txBody>
      </p:sp>
      <p:sp>
        <p:nvSpPr>
          <p:cNvPr id="981" name="CustomShape 5"/>
          <p:cNvSpPr/>
          <p:nvPr/>
        </p:nvSpPr>
        <p:spPr>
          <a:xfrm>
            <a:off x="990720" y="1425240"/>
            <a:ext cx="1375668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Teach students about best practices in security operations to help ensure they run efficiently and effectively.</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Best Practices for SecOps: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Continuous Monitoring: Security operations teams should continuously monitor networks, endpoints, and logs to detect any anomalies or threats.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Regular Patching and Updates: Keeping software and hardware up-to-date reduces the risk of exploitation through known vulnerabilities</a:t>
            </a:r>
            <a:endParaRPr b="0" lang="en-US" sz="3000" spc="-1" strike="noStrike">
              <a:latin typeface="Arial"/>
            </a:endParaRPr>
          </a:p>
        </p:txBody>
      </p:sp>
      <p:sp>
        <p:nvSpPr>
          <p:cNvPr id="98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83" name="Group 1"/>
          <p:cNvGrpSpPr/>
          <p:nvPr/>
        </p:nvGrpSpPr>
        <p:grpSpPr>
          <a:xfrm>
            <a:off x="0" y="8988120"/>
            <a:ext cx="18287640" cy="1298520"/>
            <a:chOff x="0" y="8988120"/>
            <a:chExt cx="18287640" cy="1298520"/>
          </a:xfrm>
        </p:grpSpPr>
        <p:sp>
          <p:nvSpPr>
            <p:cNvPr id="98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8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86"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Security Operations Best Practices</a:t>
            </a:r>
            <a:endParaRPr b="0" lang="en-US" sz="4700" spc="-1" strike="noStrike">
              <a:latin typeface="Arial"/>
            </a:endParaRPr>
          </a:p>
        </p:txBody>
      </p:sp>
      <p:sp>
        <p:nvSpPr>
          <p:cNvPr id="987" name="CustomShape 5"/>
          <p:cNvSpPr/>
          <p:nvPr/>
        </p:nvSpPr>
        <p:spPr>
          <a:xfrm>
            <a:off x="990720" y="1425240"/>
            <a:ext cx="13756680" cy="457308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Threat Intelligence Integration: Integrating threat intelligence into security operations helps proactively defend against emerging threats.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Incident Response Drills: Regularly test and refine the incident response plan through simulated drills to ensure teams are ready for real incidents.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Collaboration: Collaboration between different teams (IT, legal, communications) is key for an effective response to security incidents</a:t>
            </a:r>
            <a:endParaRPr b="0" lang="en-US" sz="3000" spc="-1" strike="noStrike">
              <a:latin typeface="Arial"/>
            </a:endParaRPr>
          </a:p>
        </p:txBody>
      </p:sp>
      <p:sp>
        <p:nvSpPr>
          <p:cNvPr id="98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89" name="Group 1"/>
          <p:cNvGrpSpPr/>
          <p:nvPr/>
        </p:nvGrpSpPr>
        <p:grpSpPr>
          <a:xfrm>
            <a:off x="0" y="8988120"/>
            <a:ext cx="18287640" cy="1298520"/>
            <a:chOff x="0" y="8988120"/>
            <a:chExt cx="18287640" cy="1298520"/>
          </a:xfrm>
        </p:grpSpPr>
        <p:sp>
          <p:nvSpPr>
            <p:cNvPr id="99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9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92"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Security Operations Best Practices</a:t>
            </a:r>
            <a:endParaRPr b="0" lang="en-US" sz="4700" spc="-1" strike="noStrike">
              <a:latin typeface="Arial"/>
            </a:endParaRPr>
          </a:p>
        </p:txBody>
      </p:sp>
      <p:sp>
        <p:nvSpPr>
          <p:cNvPr id="993" name="CustomShape 5"/>
          <p:cNvSpPr/>
          <p:nvPr/>
        </p:nvSpPr>
        <p:spPr>
          <a:xfrm>
            <a:off x="990720" y="1425240"/>
            <a:ext cx="13756680" cy="83829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Automation in Security Operations: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Automated Response: Security automation tools can help rapidly respond to threats, such as blocking suspicious IP addresses or isolating infected systems.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Security Orchestration: Using platforms like SOAR (Security Orchestration, Automation, and Response) tools to automate repetitive tasks and streamline the incident response process.</a:t>
            </a:r>
            <a:endParaRPr b="0" lang="en-US" sz="3000" spc="-1" strike="noStrike">
              <a:latin typeface="Arial"/>
            </a:endParaRPr>
          </a:p>
          <a:p>
            <a:pPr>
              <a:lnSpc>
                <a:spcPts val="6001"/>
              </a:lnSpc>
            </a:pPr>
            <a:r>
              <a:rPr b="0" lang="en-US" sz="3000" spc="-1" strike="noStrike">
                <a:solidFill>
                  <a:srgbClr val="2d2d2d"/>
                </a:solidFill>
                <a:latin typeface="Lato 1"/>
                <a:ea typeface="Lato 1"/>
              </a:rPr>
              <a:t>3. Effective Communication: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Ensure that communication is clear and well-structured during security incidents.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Use established communication protocols and channels to avoid confusion.</a:t>
            </a:r>
            <a:endParaRPr b="0" lang="en-US" sz="3000" spc="-1" strike="noStrike">
              <a:latin typeface="Arial"/>
            </a:endParaRPr>
          </a:p>
        </p:txBody>
      </p:sp>
      <p:sp>
        <p:nvSpPr>
          <p:cNvPr id="99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31" name="Group 1"/>
          <p:cNvGrpSpPr/>
          <p:nvPr/>
        </p:nvGrpSpPr>
        <p:grpSpPr>
          <a:xfrm>
            <a:off x="0" y="8988120"/>
            <a:ext cx="18287640" cy="1298520"/>
            <a:chOff x="0" y="8988120"/>
            <a:chExt cx="18287640" cy="1298520"/>
          </a:xfrm>
        </p:grpSpPr>
        <p:sp>
          <p:nvSpPr>
            <p:cNvPr id="13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33"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34"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What is Cybersecurity?</a:t>
            </a:r>
            <a:endParaRPr b="0" lang="en-US" sz="4700" spc="-1" strike="noStrike">
              <a:latin typeface="Arial"/>
            </a:endParaRPr>
          </a:p>
        </p:txBody>
      </p:sp>
      <p:sp>
        <p:nvSpPr>
          <p:cNvPr id="135" name="CustomShape 5"/>
          <p:cNvSpPr/>
          <p:nvPr/>
        </p:nvSpPr>
        <p:spPr>
          <a:xfrm>
            <a:off x="1147320" y="1648080"/>
            <a:ext cx="1232748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The Importance of Cybersecurity: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Increased Cyber Threats: As more people and businesses rely on technology, the risk of cyber-attacks increases.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Critical Data Protection: Cybersecurity helps protect sensitive data such as personal information, financial records, and business secrets.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Reputation and Trust: For businesses, a security breach can damage reputation, loss of customer trust, and lead to financial losses.</a:t>
            </a:r>
            <a:endParaRPr b="0" lang="en-US" sz="3000" spc="-1" strike="noStrike">
              <a:latin typeface="Arial"/>
            </a:endParaRPr>
          </a:p>
        </p:txBody>
      </p:sp>
      <p:sp>
        <p:nvSpPr>
          <p:cNvPr id="13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995" name="Group 1"/>
          <p:cNvGrpSpPr/>
          <p:nvPr/>
        </p:nvGrpSpPr>
        <p:grpSpPr>
          <a:xfrm>
            <a:off x="0" y="8988120"/>
            <a:ext cx="18287640" cy="1298520"/>
            <a:chOff x="0" y="8988120"/>
            <a:chExt cx="18287640" cy="1298520"/>
          </a:xfrm>
        </p:grpSpPr>
        <p:sp>
          <p:nvSpPr>
            <p:cNvPr id="99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97"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98"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8</a:t>
            </a:r>
            <a:endParaRPr b="0" lang="en-US" sz="4700" spc="-1" strike="noStrike">
              <a:latin typeface="Arial"/>
            </a:endParaRPr>
          </a:p>
        </p:txBody>
      </p:sp>
      <p:sp>
        <p:nvSpPr>
          <p:cNvPr id="999" name="CustomShape 5"/>
          <p:cNvSpPr/>
          <p:nvPr/>
        </p:nvSpPr>
        <p:spPr>
          <a:xfrm>
            <a:off x="990720" y="1425240"/>
            <a:ext cx="13756680" cy="457308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Summary: Effective security operations are essential for protecting against cyber threats. By monitoring systems, responding to incidents swiftly, and using tools like IDPS, SOCs, and SIEMs, organizations can mitigate risks and recover quickly from security breaches.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Encouragement: Implementing strong security operations ensures a proactive defense, minimizing damage and downtime during security incidents.</a:t>
            </a:r>
            <a:endParaRPr b="0" lang="en-US" sz="3000" spc="-1" strike="noStrike">
              <a:latin typeface="Arial"/>
            </a:endParaRPr>
          </a:p>
        </p:txBody>
      </p:sp>
      <p:sp>
        <p:nvSpPr>
          <p:cNvPr id="100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01" name="Group 1"/>
          <p:cNvGrpSpPr/>
          <p:nvPr/>
        </p:nvGrpSpPr>
        <p:grpSpPr>
          <a:xfrm>
            <a:off x="0" y="8988120"/>
            <a:ext cx="18287640" cy="1298520"/>
            <a:chOff x="0" y="8988120"/>
            <a:chExt cx="18287640" cy="1298520"/>
          </a:xfrm>
        </p:grpSpPr>
        <p:sp>
          <p:nvSpPr>
            <p:cNvPr id="100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0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04"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9: Risk Management</a:t>
            </a:r>
            <a:endParaRPr b="0" lang="en-US" sz="4700" spc="-1" strike="noStrike">
              <a:latin typeface="Arial"/>
            </a:endParaRPr>
          </a:p>
        </p:txBody>
      </p:sp>
      <p:sp>
        <p:nvSpPr>
          <p:cNvPr id="1005" name="CustomShape 5"/>
          <p:cNvSpPr/>
          <p:nvPr/>
        </p:nvSpPr>
        <p:spPr>
          <a:xfrm>
            <a:off x="990720" y="1425240"/>
            <a:ext cx="13756680" cy="30481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Let's move on to Module 9: Risk Management. This module will focus on identifying, assessing, and managing risks within a cybersecurity context, as well as understanding how risk management integrates with overall security operations.</a:t>
            </a:r>
            <a:endParaRPr b="0" lang="en-US" sz="3000" spc="-1" strike="noStrike">
              <a:latin typeface="Arial"/>
            </a:endParaRPr>
          </a:p>
        </p:txBody>
      </p:sp>
      <p:sp>
        <p:nvSpPr>
          <p:cNvPr id="100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07" name="Group 1"/>
          <p:cNvGrpSpPr/>
          <p:nvPr/>
        </p:nvGrpSpPr>
        <p:grpSpPr>
          <a:xfrm>
            <a:off x="0" y="8988120"/>
            <a:ext cx="18287640" cy="1298520"/>
            <a:chOff x="0" y="8988120"/>
            <a:chExt cx="18287640" cy="1298520"/>
          </a:xfrm>
        </p:grpSpPr>
        <p:sp>
          <p:nvSpPr>
            <p:cNvPr id="100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0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10" name="CustomShape 4"/>
          <p:cNvSpPr/>
          <p:nvPr/>
        </p:nvSpPr>
        <p:spPr>
          <a:xfrm>
            <a:off x="990720" y="763920"/>
            <a:ext cx="16840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Risk Management in Cybersecurity</a:t>
            </a:r>
            <a:endParaRPr b="0" lang="en-US" sz="4700" spc="-1" strike="noStrike">
              <a:latin typeface="Arial"/>
            </a:endParaRPr>
          </a:p>
        </p:txBody>
      </p:sp>
      <p:sp>
        <p:nvSpPr>
          <p:cNvPr id="1011" name="CustomShape 5"/>
          <p:cNvSpPr/>
          <p:nvPr/>
        </p:nvSpPr>
        <p:spPr>
          <a:xfrm>
            <a:off x="990720" y="1425240"/>
            <a:ext cx="1375668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Introduce students to the concept of risk management and why it is vital for organizations to protect their assets, data, and operations.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What is Risk Management?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management in cybersecurity involves identifying, assessing, and prioritizing risks to an organization's information systems, then taking steps to mitigate, transfer, accept, or avoid those risks.</a:t>
            </a:r>
            <a:endParaRPr b="0" lang="en-US" sz="3000" spc="-1" strike="noStrike">
              <a:latin typeface="Arial"/>
            </a:endParaRPr>
          </a:p>
          <a:p>
            <a:pPr>
              <a:lnSpc>
                <a:spcPts val="6001"/>
              </a:lnSpc>
            </a:pPr>
            <a:endParaRPr b="0" lang="en-US" sz="3000" spc="-1" strike="noStrike">
              <a:latin typeface="Arial"/>
            </a:endParaRPr>
          </a:p>
        </p:txBody>
      </p:sp>
      <p:sp>
        <p:nvSpPr>
          <p:cNvPr id="101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13" name="Group 1"/>
          <p:cNvGrpSpPr/>
          <p:nvPr/>
        </p:nvGrpSpPr>
        <p:grpSpPr>
          <a:xfrm>
            <a:off x="0" y="8988120"/>
            <a:ext cx="18287640" cy="1298520"/>
            <a:chOff x="0" y="8988120"/>
            <a:chExt cx="18287640" cy="1298520"/>
          </a:xfrm>
        </p:grpSpPr>
        <p:sp>
          <p:nvSpPr>
            <p:cNvPr id="101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1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16" name="CustomShape 4"/>
          <p:cNvSpPr/>
          <p:nvPr/>
        </p:nvSpPr>
        <p:spPr>
          <a:xfrm>
            <a:off x="990720" y="763920"/>
            <a:ext cx="16840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Risk Management in Cybersecurity</a:t>
            </a:r>
            <a:endParaRPr b="0" lang="en-US" sz="4700" spc="-1" strike="noStrike">
              <a:latin typeface="Arial"/>
            </a:endParaRPr>
          </a:p>
        </p:txBody>
      </p:sp>
      <p:sp>
        <p:nvSpPr>
          <p:cNvPr id="1017" name="CustomShape 5"/>
          <p:cNvSpPr/>
          <p:nvPr/>
        </p:nvSpPr>
        <p:spPr>
          <a:xfrm>
            <a:off x="990720" y="1425240"/>
            <a:ext cx="13756680" cy="381096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The ultimate goal of risk management is to reduce the impact of potential threats on an organization while making informed decisions on how to allocate resources for protection.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 Likelihood × Impact: The overall risk is a combination of how likely an event is to happen and the potential impact if it does occur.</a:t>
            </a:r>
            <a:endParaRPr b="0" lang="en-US" sz="3000" spc="-1" strike="noStrike">
              <a:latin typeface="Arial"/>
            </a:endParaRPr>
          </a:p>
        </p:txBody>
      </p:sp>
      <p:sp>
        <p:nvSpPr>
          <p:cNvPr id="101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19" name="Group 1"/>
          <p:cNvGrpSpPr/>
          <p:nvPr/>
        </p:nvGrpSpPr>
        <p:grpSpPr>
          <a:xfrm>
            <a:off x="0" y="8988120"/>
            <a:ext cx="18287640" cy="1298520"/>
            <a:chOff x="0" y="8988120"/>
            <a:chExt cx="18287640" cy="1298520"/>
          </a:xfrm>
        </p:grpSpPr>
        <p:sp>
          <p:nvSpPr>
            <p:cNvPr id="102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2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22" name="CustomShape 4"/>
          <p:cNvSpPr/>
          <p:nvPr/>
        </p:nvSpPr>
        <p:spPr>
          <a:xfrm>
            <a:off x="990720" y="763920"/>
            <a:ext cx="16840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Risk Management in Cybersecurity</a:t>
            </a:r>
            <a:endParaRPr b="0" lang="en-US" sz="4700" spc="-1" strike="noStrike">
              <a:latin typeface="Arial"/>
            </a:endParaRPr>
          </a:p>
        </p:txBody>
      </p:sp>
      <p:sp>
        <p:nvSpPr>
          <p:cNvPr id="1023" name="CustomShape 5"/>
          <p:cNvSpPr/>
          <p:nvPr/>
        </p:nvSpPr>
        <p:spPr>
          <a:xfrm>
            <a:off x="990720" y="1425240"/>
            <a:ext cx="1375668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The Role of Risk Management in Cybersecurity:</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It allows organizations to proactively understand and address cybersecurity threats.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management helps organizations make decisions based on data, ensuring that resources are focused on areas with the highest risk and potential impact.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It aids in compliance, as many regulations (e.g., GDPR, HIPAA) require organizations to conduct regular risk assessments and mitigate identified risks.</a:t>
            </a:r>
            <a:endParaRPr b="0" lang="en-US" sz="3000" spc="-1" strike="noStrike">
              <a:latin typeface="Arial"/>
            </a:endParaRPr>
          </a:p>
        </p:txBody>
      </p:sp>
      <p:sp>
        <p:nvSpPr>
          <p:cNvPr id="102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25" name="Group 1"/>
          <p:cNvGrpSpPr/>
          <p:nvPr/>
        </p:nvGrpSpPr>
        <p:grpSpPr>
          <a:xfrm>
            <a:off x="0" y="8988120"/>
            <a:ext cx="18287640" cy="1298520"/>
            <a:chOff x="0" y="8988120"/>
            <a:chExt cx="18287640" cy="1298520"/>
          </a:xfrm>
        </p:grpSpPr>
        <p:sp>
          <p:nvSpPr>
            <p:cNvPr id="102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27"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28" name="CustomShape 4"/>
          <p:cNvSpPr/>
          <p:nvPr/>
        </p:nvSpPr>
        <p:spPr>
          <a:xfrm>
            <a:off x="990720" y="763920"/>
            <a:ext cx="16840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Understanding Risk Management in Cybersecurity</a:t>
            </a:r>
            <a:endParaRPr b="0" lang="en-US" sz="4700" spc="-1" strike="noStrike">
              <a:latin typeface="Arial"/>
            </a:endParaRPr>
          </a:p>
        </p:txBody>
      </p:sp>
      <p:sp>
        <p:nvSpPr>
          <p:cNvPr id="1029" name="CustomShape 5"/>
          <p:cNvSpPr/>
          <p:nvPr/>
        </p:nvSpPr>
        <p:spPr>
          <a:xfrm>
            <a:off x="990720" y="1425240"/>
            <a:ext cx="1375668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Key Risk Management Concepts: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Assessment: Identifying threats, vulnerabilities, and the potential impact on the organization.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Mitigation: Taking steps to reduce or control the likelihood of a risk or its potential consequences.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Residual Risk: The remaining risk after mitigation efforts have been made.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Appetite: The level of risk an organization is willing to accept in pursuit of its objectives.</a:t>
            </a:r>
            <a:endParaRPr b="0" lang="en-US" sz="3000" spc="-1" strike="noStrike">
              <a:latin typeface="Arial"/>
            </a:endParaRPr>
          </a:p>
        </p:txBody>
      </p:sp>
      <p:sp>
        <p:nvSpPr>
          <p:cNvPr id="103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31" name="Group 1"/>
          <p:cNvGrpSpPr/>
          <p:nvPr/>
        </p:nvGrpSpPr>
        <p:grpSpPr>
          <a:xfrm>
            <a:off x="0" y="8988120"/>
            <a:ext cx="18287640" cy="1298520"/>
            <a:chOff x="0" y="8988120"/>
            <a:chExt cx="18287640" cy="1298520"/>
          </a:xfrm>
        </p:grpSpPr>
        <p:sp>
          <p:nvSpPr>
            <p:cNvPr id="103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3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34"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Risk Identification and Assessment</a:t>
            </a:r>
            <a:endParaRPr b="0" lang="en-US" sz="4700" spc="-1" strike="noStrike">
              <a:latin typeface="Arial"/>
            </a:endParaRPr>
          </a:p>
        </p:txBody>
      </p:sp>
      <p:sp>
        <p:nvSpPr>
          <p:cNvPr id="1035" name="CustomShape 5"/>
          <p:cNvSpPr/>
          <p:nvPr/>
        </p:nvSpPr>
        <p:spPr>
          <a:xfrm>
            <a:off x="990720" y="1425240"/>
            <a:ext cx="1375668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Teach students how to identify risks, assess their potential impact, and categorize them for effective decision-making.</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Risk Identification: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first step in risk management is identifying potential threats that could harm an organization’s assets. These could include cyber threats like malware, phishing attacks, insider threats, and natural disasters.</a:t>
            </a:r>
            <a:endParaRPr b="0" lang="en-US" sz="3000" spc="-1" strike="noStrike">
              <a:latin typeface="Arial"/>
            </a:endParaRPr>
          </a:p>
        </p:txBody>
      </p:sp>
      <p:sp>
        <p:nvSpPr>
          <p:cNvPr id="103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37" name="Group 1"/>
          <p:cNvGrpSpPr/>
          <p:nvPr/>
        </p:nvGrpSpPr>
        <p:grpSpPr>
          <a:xfrm>
            <a:off x="0" y="8988120"/>
            <a:ext cx="18287640" cy="1298520"/>
            <a:chOff x="0" y="8988120"/>
            <a:chExt cx="18287640" cy="1298520"/>
          </a:xfrm>
        </p:grpSpPr>
        <p:sp>
          <p:nvSpPr>
            <p:cNvPr id="103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3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40"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Risk Identification and Assessment</a:t>
            </a:r>
            <a:endParaRPr b="0" lang="en-US" sz="4700" spc="-1" strike="noStrike">
              <a:latin typeface="Arial"/>
            </a:endParaRPr>
          </a:p>
        </p:txBody>
      </p:sp>
      <p:sp>
        <p:nvSpPr>
          <p:cNvPr id="1041" name="CustomShape 5"/>
          <p:cNvSpPr/>
          <p:nvPr/>
        </p:nvSpPr>
        <p:spPr>
          <a:xfrm>
            <a:off x="990720" y="1425240"/>
            <a:ext cx="13756680" cy="381096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Key areas to assess for risk include: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People: Human errors, insider threats, and lack of cybersecurity training.</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Processes: Inadequate security policies, outdated software, or poor patch management.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Technology: Vulnerabilities in networks, systems, applications, and devices.</a:t>
            </a:r>
            <a:endParaRPr b="0" lang="en-US" sz="3000" spc="-1" strike="noStrike">
              <a:latin typeface="Arial"/>
            </a:endParaRPr>
          </a:p>
        </p:txBody>
      </p:sp>
      <p:sp>
        <p:nvSpPr>
          <p:cNvPr id="104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43" name="Group 1"/>
          <p:cNvGrpSpPr/>
          <p:nvPr/>
        </p:nvGrpSpPr>
        <p:grpSpPr>
          <a:xfrm>
            <a:off x="0" y="8988120"/>
            <a:ext cx="18287640" cy="1298520"/>
            <a:chOff x="0" y="8988120"/>
            <a:chExt cx="18287640" cy="1298520"/>
          </a:xfrm>
        </p:grpSpPr>
        <p:sp>
          <p:nvSpPr>
            <p:cNvPr id="104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4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46"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Risk Identification and Assessment</a:t>
            </a:r>
            <a:endParaRPr b="0" lang="en-US" sz="4700" spc="-1" strike="noStrike">
              <a:latin typeface="Arial"/>
            </a:endParaRPr>
          </a:p>
        </p:txBody>
      </p:sp>
      <p:sp>
        <p:nvSpPr>
          <p:cNvPr id="1047" name="CustomShape 5"/>
          <p:cNvSpPr/>
          <p:nvPr/>
        </p:nvSpPr>
        <p:spPr>
          <a:xfrm>
            <a:off x="990720" y="1425240"/>
            <a:ext cx="13756680" cy="53352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Risk Assessment: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Once risks are identified, they need to be assessed based on:</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Likelihood: How probable it is that the risk will occur. This could be ranked from low, medium, to high.</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Impact: The potential damage the risk could cause. This could include financial loss, reputational damage, or data breaches.</a:t>
            </a:r>
            <a:endParaRPr b="0" lang="en-US" sz="3000" spc="-1" strike="noStrike">
              <a:latin typeface="Arial"/>
            </a:endParaRPr>
          </a:p>
          <a:p>
            <a:pPr>
              <a:lnSpc>
                <a:spcPts val="6001"/>
              </a:lnSpc>
            </a:pPr>
            <a:endParaRPr b="0" lang="en-US" sz="3000" spc="-1" strike="noStrike">
              <a:latin typeface="Arial"/>
            </a:endParaRPr>
          </a:p>
        </p:txBody>
      </p:sp>
      <p:sp>
        <p:nvSpPr>
          <p:cNvPr id="104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49" name="Group 1"/>
          <p:cNvGrpSpPr/>
          <p:nvPr/>
        </p:nvGrpSpPr>
        <p:grpSpPr>
          <a:xfrm>
            <a:off x="0" y="8988120"/>
            <a:ext cx="18287640" cy="1298520"/>
            <a:chOff x="0" y="8988120"/>
            <a:chExt cx="18287640" cy="1298520"/>
          </a:xfrm>
        </p:grpSpPr>
        <p:sp>
          <p:nvSpPr>
            <p:cNvPr id="105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5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52"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Risk Identification and Assessment</a:t>
            </a:r>
            <a:endParaRPr b="0" lang="en-US" sz="4700" spc="-1" strike="noStrike">
              <a:latin typeface="Arial"/>
            </a:endParaRPr>
          </a:p>
        </p:txBody>
      </p:sp>
      <p:sp>
        <p:nvSpPr>
          <p:cNvPr id="1053" name="CustomShape 5"/>
          <p:cNvSpPr/>
          <p:nvPr/>
        </p:nvSpPr>
        <p:spPr>
          <a:xfrm>
            <a:off x="990720" y="1425240"/>
            <a:ext cx="13756680" cy="381096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Risk Assessment Techniques: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Qualitative Risk Assessment: Using categories like high, medium, and low to assess risks based on judgment and expert opinion.</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Quantitative Risk Assessment: Using numerical values and data to assess risks, such as calculating potential financial losses.</a:t>
            </a:r>
            <a:endParaRPr b="0" lang="en-US" sz="3000" spc="-1" strike="noStrike">
              <a:latin typeface="Arial"/>
            </a:endParaRPr>
          </a:p>
        </p:txBody>
      </p:sp>
      <p:sp>
        <p:nvSpPr>
          <p:cNvPr id="105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37" name="Group 1"/>
          <p:cNvGrpSpPr/>
          <p:nvPr/>
        </p:nvGrpSpPr>
        <p:grpSpPr>
          <a:xfrm>
            <a:off x="0" y="8988120"/>
            <a:ext cx="18287640" cy="1298520"/>
            <a:chOff x="0" y="8988120"/>
            <a:chExt cx="18287640" cy="1298520"/>
          </a:xfrm>
        </p:grpSpPr>
        <p:sp>
          <p:nvSpPr>
            <p:cNvPr id="13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39"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40"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What is Cybersecurity?</a:t>
            </a:r>
            <a:endParaRPr b="0" lang="en-US" sz="4700" spc="-1" strike="noStrike">
              <a:latin typeface="Arial"/>
            </a:endParaRPr>
          </a:p>
        </p:txBody>
      </p:sp>
      <p:sp>
        <p:nvSpPr>
          <p:cNvPr id="141" name="CustomShape 5"/>
          <p:cNvSpPr/>
          <p:nvPr/>
        </p:nvSpPr>
        <p:spPr>
          <a:xfrm>
            <a:off x="1147320" y="1648080"/>
            <a:ext cx="12327480" cy="45723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The CIA Triad:</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Confidentiality: Ensuring that information is only accessible to those authorized to view it.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Integrity: Ensuring that information is accurate and unaltered.</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Availability: Ensuring that information is accessible and usable when needed.</a:t>
            </a:r>
            <a:endParaRPr b="0" lang="en-US" sz="3000" spc="-1" strike="noStrike">
              <a:latin typeface="Arial"/>
            </a:endParaRPr>
          </a:p>
        </p:txBody>
      </p:sp>
      <p:sp>
        <p:nvSpPr>
          <p:cNvPr id="14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55" name="Group 1"/>
          <p:cNvGrpSpPr/>
          <p:nvPr/>
        </p:nvGrpSpPr>
        <p:grpSpPr>
          <a:xfrm>
            <a:off x="0" y="8988120"/>
            <a:ext cx="18287640" cy="1298520"/>
            <a:chOff x="0" y="8988120"/>
            <a:chExt cx="18287640" cy="1298520"/>
          </a:xfrm>
        </p:grpSpPr>
        <p:sp>
          <p:nvSpPr>
            <p:cNvPr id="105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57"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58"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Risk Identification and Assessment</a:t>
            </a:r>
            <a:endParaRPr b="0" lang="en-US" sz="4700" spc="-1" strike="noStrike">
              <a:latin typeface="Arial"/>
            </a:endParaRPr>
          </a:p>
        </p:txBody>
      </p:sp>
      <p:sp>
        <p:nvSpPr>
          <p:cNvPr id="1059" name="CustomShape 5"/>
          <p:cNvSpPr/>
          <p:nvPr/>
        </p:nvSpPr>
        <p:spPr>
          <a:xfrm>
            <a:off x="990720" y="1425240"/>
            <a:ext cx="13756680" cy="762156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Risk Assessment Techniques: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Qualitative Risk Assessment: Using categories like high, medium, and low to assess risks based on judgment and expert opinion.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Quantitative Risk Assessment: Using numerical values and data to assess risks, such as calculating potential financial losses.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3. Risk Matrix:</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 Risk Matrix is often used to plot risks based on their likelihood and impact. This helps to visually prioritize risks and determine which risks should be addressed first.</a:t>
            </a:r>
            <a:endParaRPr b="0" lang="en-US" sz="3000" spc="-1" strike="noStrike">
              <a:latin typeface="Arial"/>
            </a:endParaRPr>
          </a:p>
        </p:txBody>
      </p:sp>
      <p:sp>
        <p:nvSpPr>
          <p:cNvPr id="106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61" name="Group 1"/>
          <p:cNvGrpSpPr/>
          <p:nvPr/>
        </p:nvGrpSpPr>
        <p:grpSpPr>
          <a:xfrm>
            <a:off x="0" y="8988120"/>
            <a:ext cx="18287640" cy="1298520"/>
            <a:chOff x="0" y="8988120"/>
            <a:chExt cx="18287640" cy="1298520"/>
          </a:xfrm>
        </p:grpSpPr>
        <p:sp>
          <p:nvSpPr>
            <p:cNvPr id="106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6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64"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Risk Mitigation and Treatment</a:t>
            </a:r>
            <a:endParaRPr b="0" lang="en-US" sz="4700" spc="-1" strike="noStrike">
              <a:latin typeface="Arial"/>
            </a:endParaRPr>
          </a:p>
        </p:txBody>
      </p:sp>
      <p:sp>
        <p:nvSpPr>
          <p:cNvPr id="1065" name="CustomShape 5"/>
          <p:cNvSpPr/>
          <p:nvPr/>
        </p:nvSpPr>
        <p:spPr>
          <a:xfrm>
            <a:off x="990720" y="1425240"/>
            <a:ext cx="1375668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Teach students how to develop strategies for mitigating risks and managing the overall risk profile of an organization.</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Risk Mitigation Strategies: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Avoidance: Changing plans or activities to completely avoid exposure to a risk (e.g., discontinuing a risky business process).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Reduction: Implementing controls to reduce the likelihood or impact of a risk (e.g., applying security patches to mitigate vulnerabilities, using firewalls)</a:t>
            </a:r>
            <a:endParaRPr b="0" lang="en-US" sz="3000" spc="-1" strike="noStrike">
              <a:latin typeface="Arial"/>
            </a:endParaRPr>
          </a:p>
        </p:txBody>
      </p:sp>
      <p:sp>
        <p:nvSpPr>
          <p:cNvPr id="106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67" name="Group 1"/>
          <p:cNvGrpSpPr/>
          <p:nvPr/>
        </p:nvGrpSpPr>
        <p:grpSpPr>
          <a:xfrm>
            <a:off x="0" y="8988120"/>
            <a:ext cx="18287640" cy="1298520"/>
            <a:chOff x="0" y="8988120"/>
            <a:chExt cx="18287640" cy="1298520"/>
          </a:xfrm>
        </p:grpSpPr>
        <p:sp>
          <p:nvSpPr>
            <p:cNvPr id="106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6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70"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Risk Mitigation and Treatment</a:t>
            </a:r>
            <a:endParaRPr b="0" lang="en-US" sz="4700" spc="-1" strike="noStrike">
              <a:latin typeface="Arial"/>
            </a:endParaRPr>
          </a:p>
        </p:txBody>
      </p:sp>
      <p:sp>
        <p:nvSpPr>
          <p:cNvPr id="1071" name="CustomShape 5"/>
          <p:cNvSpPr/>
          <p:nvPr/>
        </p:nvSpPr>
        <p:spPr>
          <a:xfrm>
            <a:off x="990720" y="1425240"/>
            <a:ext cx="13756680" cy="38109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 Risk Transfer: Shifting the risk to another entity, such as purchasing insurance or outsourcing certain tasks (e.g., cloud service providers assume some risks associated with data storage).</a:t>
            </a:r>
            <a:endParaRPr b="0" lang="en-US" sz="3000" spc="-1" strike="noStrike">
              <a:latin typeface="Arial"/>
            </a:endParaRPr>
          </a:p>
          <a:p>
            <a:pPr>
              <a:lnSpc>
                <a:spcPts val="6001"/>
              </a:lnSpc>
            </a:pPr>
            <a:r>
              <a:rPr b="0" lang="en-US" sz="3000" spc="-1" strike="noStrike">
                <a:solidFill>
                  <a:srgbClr val="2d2d2d"/>
                </a:solidFill>
                <a:latin typeface="Lato 1"/>
                <a:ea typeface="Lato 1"/>
              </a:rPr>
              <a:t>- Risk Acceptance: Acknowledging the risk but deciding not to take any action because the impact is minimal or the cost of mitigation is too high.</a:t>
            </a:r>
            <a:endParaRPr b="0" lang="en-US" sz="3000" spc="-1" strike="noStrike">
              <a:latin typeface="Arial"/>
            </a:endParaRPr>
          </a:p>
        </p:txBody>
      </p:sp>
      <p:sp>
        <p:nvSpPr>
          <p:cNvPr id="107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73" name="Group 1"/>
          <p:cNvGrpSpPr/>
          <p:nvPr/>
        </p:nvGrpSpPr>
        <p:grpSpPr>
          <a:xfrm>
            <a:off x="0" y="8988120"/>
            <a:ext cx="18287640" cy="1298520"/>
            <a:chOff x="0" y="8988120"/>
            <a:chExt cx="18287640" cy="1298520"/>
          </a:xfrm>
        </p:grpSpPr>
        <p:sp>
          <p:nvSpPr>
            <p:cNvPr id="107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7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76"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Risk Mitigation and Treatment</a:t>
            </a:r>
            <a:endParaRPr b="0" lang="en-US" sz="4700" spc="-1" strike="noStrike">
              <a:latin typeface="Arial"/>
            </a:endParaRPr>
          </a:p>
        </p:txBody>
      </p:sp>
      <p:sp>
        <p:nvSpPr>
          <p:cNvPr id="1077" name="CustomShape 5"/>
          <p:cNvSpPr/>
          <p:nvPr/>
        </p:nvSpPr>
        <p:spPr>
          <a:xfrm>
            <a:off x="990720" y="1425240"/>
            <a:ext cx="1375668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Developing a Risk Treatment Plan: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Once risks are identified and assessed, organizations must develop a Risk Treatment Plan. This plan outlines which risks will be mitigated, how, and when.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It should prioritize critical risks that require immediate action and define steps for monitoring and reassessing risks over time.</a:t>
            </a:r>
            <a:endParaRPr b="0" lang="en-US" sz="3000" spc="-1" strike="noStrike">
              <a:latin typeface="Arial"/>
            </a:endParaRPr>
          </a:p>
          <a:p>
            <a:pPr>
              <a:lnSpc>
                <a:spcPts val="6001"/>
              </a:lnSpc>
            </a:pPr>
            <a:r>
              <a:rPr b="0" lang="en-US" sz="3000" spc="-1" strike="noStrike">
                <a:solidFill>
                  <a:srgbClr val="2d2d2d"/>
                </a:solidFill>
                <a:latin typeface="Lato 1"/>
                <a:ea typeface="Lato 1"/>
              </a:rPr>
              <a:t>3. Implementing Risk Controls: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Controls are specific actions taken to mitigate risk. These could be technical (e.g., firewalls, intrusion detection systems), administrative (e.g., employee training, policies), or physical (e.g., access controls, surveillance).</a:t>
            </a:r>
            <a:endParaRPr b="0" lang="en-US" sz="3000" spc="-1" strike="noStrike">
              <a:latin typeface="Arial"/>
            </a:endParaRPr>
          </a:p>
        </p:txBody>
      </p:sp>
      <p:sp>
        <p:nvSpPr>
          <p:cNvPr id="107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79" name="Group 1"/>
          <p:cNvGrpSpPr/>
          <p:nvPr/>
        </p:nvGrpSpPr>
        <p:grpSpPr>
          <a:xfrm>
            <a:off x="0" y="8988120"/>
            <a:ext cx="18287640" cy="1298520"/>
            <a:chOff x="0" y="8988120"/>
            <a:chExt cx="18287640" cy="1298520"/>
          </a:xfrm>
        </p:grpSpPr>
        <p:sp>
          <p:nvSpPr>
            <p:cNvPr id="108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8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82"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Risk Mitigation and Treatment</a:t>
            </a:r>
            <a:endParaRPr b="0" lang="en-US" sz="4700" spc="-1" strike="noStrike">
              <a:latin typeface="Arial"/>
            </a:endParaRPr>
          </a:p>
        </p:txBody>
      </p:sp>
      <p:sp>
        <p:nvSpPr>
          <p:cNvPr id="1083" name="CustomShape 5"/>
          <p:cNvSpPr/>
          <p:nvPr/>
        </p:nvSpPr>
        <p:spPr>
          <a:xfrm>
            <a:off x="990720" y="1425240"/>
            <a:ext cx="13756680" cy="533520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Control Types: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Preventive Controls: Aim to prevent security incidents from occurring (e.g., firewalls, encryption).</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Detective Controls: Help identify incidents when they occur (e.g., intrusion detection systems, monitoring tools).</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Corrective Controls: Help recover from incidents or mitigate their impact (e.g., data backups, patching systems).</a:t>
            </a:r>
            <a:endParaRPr b="0" lang="en-US" sz="3000" spc="-1" strike="noStrike">
              <a:latin typeface="Arial"/>
            </a:endParaRPr>
          </a:p>
        </p:txBody>
      </p:sp>
      <p:sp>
        <p:nvSpPr>
          <p:cNvPr id="108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85" name="Group 1"/>
          <p:cNvGrpSpPr/>
          <p:nvPr/>
        </p:nvGrpSpPr>
        <p:grpSpPr>
          <a:xfrm>
            <a:off x="0" y="8988120"/>
            <a:ext cx="18287640" cy="1298520"/>
            <a:chOff x="0" y="8988120"/>
            <a:chExt cx="18287640" cy="1298520"/>
          </a:xfrm>
        </p:grpSpPr>
        <p:sp>
          <p:nvSpPr>
            <p:cNvPr id="108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87"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88"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Residual Risk and Monitoring</a:t>
            </a:r>
            <a:endParaRPr b="0" lang="en-US" sz="4700" spc="-1" strike="noStrike">
              <a:latin typeface="Arial"/>
            </a:endParaRPr>
          </a:p>
        </p:txBody>
      </p:sp>
      <p:sp>
        <p:nvSpPr>
          <p:cNvPr id="1089" name="CustomShape 5"/>
          <p:cNvSpPr/>
          <p:nvPr/>
        </p:nvSpPr>
        <p:spPr>
          <a:xfrm>
            <a:off x="990720" y="1425240"/>
            <a:ext cx="13756680" cy="76215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Teach students about residual risk and how ongoing monitoring and evaluation contribute to maintaining a secure environment.</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Residual Risk:</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After implementing mitigation strategies, there will always be some remaining risk, called residual risk. This is the risk that remains after all controls have been applied.</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It’s important to understand that residual risk is unavoidable, and its level should be monitored and accepted by the organization based on risk appetite.</a:t>
            </a:r>
            <a:endParaRPr b="0" lang="en-US" sz="3000" spc="-1" strike="noStrike">
              <a:latin typeface="Arial"/>
            </a:endParaRPr>
          </a:p>
        </p:txBody>
      </p:sp>
      <p:sp>
        <p:nvSpPr>
          <p:cNvPr id="109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91" name="Group 1"/>
          <p:cNvGrpSpPr/>
          <p:nvPr/>
        </p:nvGrpSpPr>
        <p:grpSpPr>
          <a:xfrm>
            <a:off x="0" y="8988120"/>
            <a:ext cx="18287640" cy="1298520"/>
            <a:chOff x="0" y="8988120"/>
            <a:chExt cx="18287640" cy="1298520"/>
          </a:xfrm>
        </p:grpSpPr>
        <p:sp>
          <p:nvSpPr>
            <p:cNvPr id="109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9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094"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Residual Risk and Monitoring</a:t>
            </a:r>
            <a:endParaRPr b="0" lang="en-US" sz="4700" spc="-1" strike="noStrike">
              <a:latin typeface="Arial"/>
            </a:endParaRPr>
          </a:p>
        </p:txBody>
      </p:sp>
      <p:sp>
        <p:nvSpPr>
          <p:cNvPr id="1095" name="CustomShape 5"/>
          <p:cNvSpPr/>
          <p:nvPr/>
        </p:nvSpPr>
        <p:spPr>
          <a:xfrm>
            <a:off x="990720" y="1425240"/>
            <a:ext cx="13756680" cy="76215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Continuous Monitoring and Reassessment: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management is a continuous process. Even after mitigation, risks should be continuously monitored to ensure the effectiveness of controls.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Tools like SIEM (Security Information and Event Management) systems and endpoint detection software help organizations track changes in risk profiles in real time.</a:t>
            </a:r>
            <a:endParaRPr b="0" lang="en-US" sz="3000" spc="-1" strike="noStrike">
              <a:latin typeface="Arial"/>
            </a:endParaRPr>
          </a:p>
          <a:p>
            <a:pPr>
              <a:lnSpc>
                <a:spcPts val="6001"/>
              </a:lnSpc>
            </a:pPr>
            <a:r>
              <a:rPr b="0" lang="en-US" sz="3000" spc="-1" strike="noStrike">
                <a:solidFill>
                  <a:srgbClr val="2d2d2d"/>
                </a:solidFill>
                <a:latin typeface="Lato 1"/>
                <a:ea typeface="Lato 1"/>
              </a:rPr>
              <a:t>3. Reassessing Risks Over Time: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New risks and vulnerabilities constantly emerge as the technology landscape changes. As such, it is crucial to reassess the risk landscape periodically and adapt.</a:t>
            </a:r>
            <a:endParaRPr b="0" lang="en-US" sz="3000" spc="-1" strike="noStrike">
              <a:latin typeface="Arial"/>
            </a:endParaRPr>
          </a:p>
        </p:txBody>
      </p:sp>
      <p:sp>
        <p:nvSpPr>
          <p:cNvPr id="109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097" name="Group 1"/>
          <p:cNvGrpSpPr/>
          <p:nvPr/>
        </p:nvGrpSpPr>
        <p:grpSpPr>
          <a:xfrm>
            <a:off x="0" y="8988120"/>
            <a:ext cx="18287640" cy="1298520"/>
            <a:chOff x="0" y="8988120"/>
            <a:chExt cx="18287640" cy="1298520"/>
          </a:xfrm>
        </p:grpSpPr>
        <p:sp>
          <p:nvSpPr>
            <p:cNvPr id="109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09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00"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9</a:t>
            </a:r>
            <a:endParaRPr b="0" lang="en-US" sz="4700" spc="-1" strike="noStrike">
              <a:latin typeface="Arial"/>
            </a:endParaRPr>
          </a:p>
        </p:txBody>
      </p:sp>
      <p:sp>
        <p:nvSpPr>
          <p:cNvPr id="1101" name="CustomShape 5"/>
          <p:cNvSpPr/>
          <p:nvPr/>
        </p:nvSpPr>
        <p:spPr>
          <a:xfrm>
            <a:off x="990720" y="1425240"/>
            <a:ext cx="13756680" cy="533520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Summary: Risk management is essential for protecting an organization's critical assets and ensuring that potential threats are identified, assessed, and effectively mitigated. By continuously monitoring risks, businesses can stay ahead of potential security threats.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Encouragement: Implementing an effective risk management framework reduces the likelihood of damaging incidents, helping organizations safeguard their operations and data.</a:t>
            </a:r>
            <a:endParaRPr b="0" lang="en-US" sz="3000" spc="-1" strike="noStrike">
              <a:latin typeface="Arial"/>
            </a:endParaRPr>
          </a:p>
        </p:txBody>
      </p:sp>
      <p:sp>
        <p:nvSpPr>
          <p:cNvPr id="110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03" name="Group 1"/>
          <p:cNvGrpSpPr/>
          <p:nvPr/>
        </p:nvGrpSpPr>
        <p:grpSpPr>
          <a:xfrm>
            <a:off x="0" y="8988120"/>
            <a:ext cx="18287640" cy="1298520"/>
            <a:chOff x="0" y="8988120"/>
            <a:chExt cx="18287640" cy="1298520"/>
          </a:xfrm>
        </p:grpSpPr>
        <p:sp>
          <p:nvSpPr>
            <p:cNvPr id="110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0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06"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10: Capstone Project and Final Assessment</a:t>
            </a:r>
            <a:endParaRPr b="0" lang="en-US" sz="4700" spc="-1" strike="noStrike">
              <a:latin typeface="Arial"/>
            </a:endParaRPr>
          </a:p>
        </p:txBody>
      </p:sp>
      <p:sp>
        <p:nvSpPr>
          <p:cNvPr id="1107" name="CustomShape 5"/>
          <p:cNvSpPr/>
          <p:nvPr/>
        </p:nvSpPr>
        <p:spPr>
          <a:xfrm>
            <a:off x="990720" y="1425240"/>
            <a:ext cx="13756680" cy="38109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Great! Let's move on to the final module, Module 10: Capstone Project and Final Assessment. This final module is designed to allow students to apply all the skills and knowledge they've learned throughout the course.</a:t>
            </a:r>
            <a:endParaRPr b="0" lang="en-US" sz="3000" spc="-1" strike="noStrike">
              <a:latin typeface="Arial"/>
            </a:endParaRPr>
          </a:p>
          <a:p>
            <a:pPr>
              <a:lnSpc>
                <a:spcPts val="6001"/>
              </a:lnSpc>
            </a:pPr>
            <a:r>
              <a:rPr b="0" lang="en-US" sz="3000" spc="-1" strike="noStrike">
                <a:solidFill>
                  <a:srgbClr val="2d2d2d"/>
                </a:solidFill>
                <a:latin typeface="Lato 1"/>
                <a:ea typeface="Lato 1"/>
              </a:rPr>
              <a:t>The goal is to give them hands-on experience in cybersecurity and ensure they can practically implement their cybersecurity knowledge in real-world scenarios.</a:t>
            </a:r>
            <a:endParaRPr b="0" lang="en-US" sz="3000" spc="-1" strike="noStrike">
              <a:latin typeface="Arial"/>
            </a:endParaRPr>
          </a:p>
        </p:txBody>
      </p:sp>
      <p:sp>
        <p:nvSpPr>
          <p:cNvPr id="110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7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09" name="Group 1"/>
          <p:cNvGrpSpPr/>
          <p:nvPr/>
        </p:nvGrpSpPr>
        <p:grpSpPr>
          <a:xfrm>
            <a:off x="0" y="8988120"/>
            <a:ext cx="18287640" cy="1298520"/>
            <a:chOff x="0" y="8988120"/>
            <a:chExt cx="18287640" cy="1298520"/>
          </a:xfrm>
        </p:grpSpPr>
        <p:sp>
          <p:nvSpPr>
            <p:cNvPr id="111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1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12"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10: Capstone Project and Final Assessment</a:t>
            </a:r>
            <a:endParaRPr b="0" lang="en-US" sz="4700" spc="-1" strike="noStrike">
              <a:latin typeface="Arial"/>
            </a:endParaRPr>
          </a:p>
        </p:txBody>
      </p:sp>
      <p:sp>
        <p:nvSpPr>
          <p:cNvPr id="1113" name="CustomShape 5"/>
          <p:cNvSpPr/>
          <p:nvPr/>
        </p:nvSpPr>
        <p:spPr>
          <a:xfrm>
            <a:off x="990720" y="1425240"/>
            <a:ext cx="13756680" cy="3048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a:lnSpc>
                <a:spcPts val="6001"/>
              </a:lnSpc>
            </a:pPr>
            <a:r>
              <a:rPr b="0" lang="en-US" sz="3000" spc="-1" strike="noStrike">
                <a:solidFill>
                  <a:srgbClr val="2d2d2d"/>
                </a:solidFill>
                <a:latin typeface="Lato 1"/>
                <a:ea typeface="Lato 1"/>
              </a:rPr>
              <a:t>- Introduce the students to the Capstone Project, a hands-on practical exercise where they will apply the concepts, tools, and techniques they've learned throughout the course to solve a real-world cybersecurity problem</a:t>
            </a:r>
            <a:endParaRPr b="0" lang="en-US" sz="3000" spc="-1" strike="noStrike">
              <a:latin typeface="Arial"/>
            </a:endParaRPr>
          </a:p>
        </p:txBody>
      </p:sp>
      <p:sp>
        <p:nvSpPr>
          <p:cNvPr id="111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43" name="Group 1"/>
          <p:cNvGrpSpPr/>
          <p:nvPr/>
        </p:nvGrpSpPr>
        <p:grpSpPr>
          <a:xfrm>
            <a:off x="0" y="8988120"/>
            <a:ext cx="18287640" cy="1298520"/>
            <a:chOff x="0" y="8988120"/>
            <a:chExt cx="18287640" cy="1298520"/>
          </a:xfrm>
        </p:grpSpPr>
        <p:sp>
          <p:nvSpPr>
            <p:cNvPr id="14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45"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46"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Why Cybersecurity Matters</a:t>
            </a:r>
            <a:endParaRPr b="0" lang="en-US" sz="4700" spc="-1" strike="noStrike">
              <a:latin typeface="Arial"/>
            </a:endParaRPr>
          </a:p>
        </p:txBody>
      </p:sp>
      <p:sp>
        <p:nvSpPr>
          <p:cNvPr id="147" name="CustomShape 5"/>
          <p:cNvSpPr/>
          <p:nvPr/>
        </p:nvSpPr>
        <p:spPr>
          <a:xfrm>
            <a:off x="1147320" y="1648080"/>
            <a:ext cx="1232748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Emphasize the importance of cybersecurity in both personal and organizational contexts.</a:t>
            </a:r>
            <a:endParaRPr b="0" lang="en-US" sz="3000" spc="-1" strike="noStrike">
              <a:latin typeface="Arial"/>
            </a:endParaRPr>
          </a:p>
          <a:p>
            <a:pPr>
              <a:lnSpc>
                <a:spcPts val="6001"/>
              </a:lnSpc>
            </a:pPr>
            <a:r>
              <a:rPr b="0" lang="en-US" sz="3000" spc="-1" strike="noStrike">
                <a:solidFill>
                  <a:srgbClr val="2d2d2d"/>
                </a:solidFill>
                <a:latin typeface="Lato 1"/>
                <a:ea typeface="Lato 1"/>
              </a:rPr>
              <a:t>Content:</a:t>
            </a:r>
            <a:endParaRPr b="0" lang="en-US" sz="3000" spc="-1" strike="noStrike">
              <a:latin typeface="Arial"/>
            </a:endParaRPr>
          </a:p>
          <a:p>
            <a:pPr>
              <a:lnSpc>
                <a:spcPts val="6001"/>
              </a:lnSpc>
            </a:pPr>
            <a:r>
              <a:rPr b="0" lang="en-US" sz="3000" spc="-1" strike="noStrike">
                <a:solidFill>
                  <a:srgbClr val="2d2d2d"/>
                </a:solidFill>
                <a:latin typeface="Lato 1"/>
                <a:ea typeface="Lato 1"/>
              </a:rPr>
              <a:t>1. Personal Impact: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Identity theft, loss of personal information, and privacy concerns.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Social engineering attacks (phishing emails, fake websites, etc.).</a:t>
            </a:r>
            <a:endParaRPr b="0" lang="en-US" sz="3000" spc="-1" strike="noStrike">
              <a:latin typeface="Arial"/>
            </a:endParaRPr>
          </a:p>
          <a:p>
            <a:pPr>
              <a:lnSpc>
                <a:spcPts val="6001"/>
              </a:lnSpc>
            </a:pPr>
            <a:endParaRPr b="0" lang="en-US" sz="3000" spc="-1" strike="noStrike">
              <a:latin typeface="Arial"/>
            </a:endParaRPr>
          </a:p>
        </p:txBody>
      </p:sp>
      <p:sp>
        <p:nvSpPr>
          <p:cNvPr id="14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15" name="Group 1"/>
          <p:cNvGrpSpPr/>
          <p:nvPr/>
        </p:nvGrpSpPr>
        <p:grpSpPr>
          <a:xfrm>
            <a:off x="0" y="8988120"/>
            <a:ext cx="18287640" cy="1298520"/>
            <a:chOff x="0" y="8988120"/>
            <a:chExt cx="18287640" cy="1298520"/>
          </a:xfrm>
        </p:grpSpPr>
        <p:sp>
          <p:nvSpPr>
            <p:cNvPr id="111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17" name="CustomShape 3"/>
          <p:cNvSpPr/>
          <p:nvPr/>
        </p:nvSpPr>
        <p:spPr>
          <a:xfrm>
            <a:off x="13716000" y="25430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18"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Capstone Project Introduction</a:t>
            </a:r>
            <a:endParaRPr b="0" lang="en-US" sz="4700" spc="-1" strike="noStrike">
              <a:latin typeface="Arial"/>
            </a:endParaRPr>
          </a:p>
        </p:txBody>
      </p:sp>
      <p:sp>
        <p:nvSpPr>
          <p:cNvPr id="1119" name="CustomShape 5"/>
          <p:cNvSpPr/>
          <p:nvPr/>
        </p:nvSpPr>
        <p:spPr>
          <a:xfrm>
            <a:off x="990720" y="1425240"/>
            <a:ext cx="13756680" cy="53352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1. What is a Capstone Project?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 Capstone Project is a comprehensive task or case study designed to test your ability to apply yourknowledge to solve a real-world cybersecurity issue.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project will require students to demonstrate their understanding of cybersecurity concepts,tools, and techniques, as well as their ability to work as part of a team (if applicable), and their capacity for critical thinking and problem-solving.</a:t>
            </a:r>
            <a:endParaRPr b="0" lang="en-US" sz="3000" spc="-1" strike="noStrike">
              <a:latin typeface="Arial"/>
            </a:endParaRPr>
          </a:p>
        </p:txBody>
      </p:sp>
      <p:sp>
        <p:nvSpPr>
          <p:cNvPr id="112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21" name="Group 1"/>
          <p:cNvGrpSpPr/>
          <p:nvPr/>
        </p:nvGrpSpPr>
        <p:grpSpPr>
          <a:xfrm>
            <a:off x="0" y="8988120"/>
            <a:ext cx="18287640" cy="1298520"/>
            <a:chOff x="0" y="8988120"/>
            <a:chExt cx="18287640" cy="1298520"/>
          </a:xfrm>
        </p:grpSpPr>
        <p:sp>
          <p:nvSpPr>
            <p:cNvPr id="112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2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24"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10: Capstone Project and Final Assessment</a:t>
            </a:r>
            <a:endParaRPr b="0" lang="en-US" sz="4700" spc="-1" strike="noStrike">
              <a:latin typeface="Arial"/>
            </a:endParaRPr>
          </a:p>
        </p:txBody>
      </p:sp>
      <p:sp>
        <p:nvSpPr>
          <p:cNvPr id="1125" name="CustomShape 5"/>
          <p:cNvSpPr/>
          <p:nvPr/>
        </p:nvSpPr>
        <p:spPr>
          <a:xfrm>
            <a:off x="990720" y="1425240"/>
            <a:ext cx="1375668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Purpose of the Capstone Project: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project allows students to integrate various cybersecurity disciplines, from system administrationto threat analysis, risk management, and incident response.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It is an opportunity to showcase their technical skills (e.g., vulnerability assessment, incident response, network security) and practical application of knowledge.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final project will help students build their portfolios, which can be showcased to potential employers</a:t>
            </a:r>
            <a:endParaRPr b="0" lang="en-US" sz="3000" spc="-1" strike="noStrike">
              <a:latin typeface="Arial"/>
            </a:endParaRPr>
          </a:p>
        </p:txBody>
      </p:sp>
      <p:sp>
        <p:nvSpPr>
          <p:cNvPr id="112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27" name="Group 1"/>
          <p:cNvGrpSpPr/>
          <p:nvPr/>
        </p:nvGrpSpPr>
        <p:grpSpPr>
          <a:xfrm>
            <a:off x="0" y="8988120"/>
            <a:ext cx="18287640" cy="1298520"/>
            <a:chOff x="0" y="8988120"/>
            <a:chExt cx="18287640" cy="1298520"/>
          </a:xfrm>
        </p:grpSpPr>
        <p:sp>
          <p:nvSpPr>
            <p:cNvPr id="112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2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30"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Project Guidelines and Requirements</a:t>
            </a:r>
            <a:endParaRPr b="0" lang="en-US" sz="4700" spc="-1" strike="noStrike">
              <a:latin typeface="Arial"/>
            </a:endParaRPr>
          </a:p>
        </p:txBody>
      </p:sp>
      <p:sp>
        <p:nvSpPr>
          <p:cNvPr id="1131" name="CustomShape 5"/>
          <p:cNvSpPr/>
          <p:nvPr/>
        </p:nvSpPr>
        <p:spPr>
          <a:xfrm>
            <a:off x="990720" y="1425240"/>
            <a:ext cx="1375668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Provide students with clear guidelines and expectations for completing the Capstone Project, ensuring they understand the scope and necessary steps.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Project Scope: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Capstone Project should cover a cybersecurity incident or a real-world cybersecurity scenario, where students can showcase their knowledge and ability to protect an organization.</a:t>
            </a:r>
            <a:endParaRPr b="0" lang="en-US" sz="3000" spc="-1" strike="noStrike">
              <a:latin typeface="Arial"/>
            </a:endParaRPr>
          </a:p>
        </p:txBody>
      </p:sp>
      <p:sp>
        <p:nvSpPr>
          <p:cNvPr id="113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33" name="Group 1"/>
          <p:cNvGrpSpPr/>
          <p:nvPr/>
        </p:nvGrpSpPr>
        <p:grpSpPr>
          <a:xfrm>
            <a:off x="0" y="8988120"/>
            <a:ext cx="18287640" cy="1298520"/>
            <a:chOff x="0" y="8988120"/>
            <a:chExt cx="18287640" cy="1298520"/>
          </a:xfrm>
        </p:grpSpPr>
        <p:sp>
          <p:nvSpPr>
            <p:cNvPr id="113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3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36"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Project Guidelines and Requirements</a:t>
            </a:r>
            <a:endParaRPr b="0" lang="en-US" sz="4700" spc="-1" strike="noStrike">
              <a:latin typeface="Arial"/>
            </a:endParaRPr>
          </a:p>
        </p:txBody>
      </p:sp>
      <p:sp>
        <p:nvSpPr>
          <p:cNvPr id="1137" name="CustomShape 5"/>
          <p:cNvSpPr/>
          <p:nvPr/>
        </p:nvSpPr>
        <p:spPr>
          <a:xfrm>
            <a:off x="990720" y="1425240"/>
            <a:ext cx="13756680" cy="685944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The project topic:</a:t>
            </a:r>
            <a:endParaRPr b="0" lang="en-US" sz="3000" spc="-1" strike="noStrike">
              <a:latin typeface="Arial"/>
            </a:endParaRPr>
          </a:p>
          <a:p>
            <a:pPr lvl="1" marL="914400" indent="-456840">
              <a:lnSpc>
                <a:spcPts val="6001"/>
              </a:lnSpc>
              <a:buClr>
                <a:srgbClr val="2d2d2d"/>
              </a:buClr>
              <a:buFont typeface="Arial"/>
              <a:buChar char="•"/>
            </a:pPr>
            <a:r>
              <a:rPr b="0" lang="en-US" sz="3000" spc="-1" strike="noStrike">
                <a:solidFill>
                  <a:srgbClr val="2d2d2d"/>
                </a:solidFill>
                <a:latin typeface="Lato 1"/>
                <a:ea typeface="Lato 1"/>
              </a:rPr>
              <a:t>Incident response simulation: Responding to a simulated cyber attack, identifying the breach, and mitigating the effects.</a:t>
            </a:r>
            <a:endParaRPr b="0" lang="en-US" sz="3000" spc="-1" strike="noStrike">
              <a:latin typeface="Arial"/>
            </a:endParaRPr>
          </a:p>
          <a:p>
            <a:pPr>
              <a:lnSpc>
                <a:spcPts val="6001"/>
              </a:lnSpc>
            </a:pPr>
            <a:r>
              <a:rPr b="0" lang="en-US" sz="3000" spc="-1" strike="noStrike">
                <a:solidFill>
                  <a:srgbClr val="2d2d2d"/>
                </a:solidFill>
                <a:latin typeface="Lato 1"/>
                <a:ea typeface="Lato 1"/>
              </a:rPr>
              <a:t>2. Skills to Be Demonstrated:</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Threat analysis and identification: Recognizing and understanding potential cybersecurity threats and risks.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System security: Securing servers, networks, and endpoints.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management: Identifying risks and applying appropriate risk treatment techniques.</a:t>
            </a:r>
            <a:endParaRPr b="0" lang="en-US" sz="3000" spc="-1" strike="noStrike">
              <a:latin typeface="Arial"/>
            </a:endParaRPr>
          </a:p>
        </p:txBody>
      </p:sp>
      <p:sp>
        <p:nvSpPr>
          <p:cNvPr id="113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39" name="Group 1"/>
          <p:cNvGrpSpPr/>
          <p:nvPr/>
        </p:nvGrpSpPr>
        <p:grpSpPr>
          <a:xfrm>
            <a:off x="0" y="8988120"/>
            <a:ext cx="18287640" cy="1298520"/>
            <a:chOff x="0" y="8988120"/>
            <a:chExt cx="18287640" cy="1298520"/>
          </a:xfrm>
        </p:grpSpPr>
        <p:sp>
          <p:nvSpPr>
            <p:cNvPr id="114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4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42"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Project Guidelines and Requirements</a:t>
            </a:r>
            <a:endParaRPr b="0" lang="en-US" sz="4700" spc="-1" strike="noStrike">
              <a:latin typeface="Arial"/>
            </a:endParaRPr>
          </a:p>
        </p:txBody>
      </p:sp>
      <p:sp>
        <p:nvSpPr>
          <p:cNvPr id="1143" name="CustomShape 5"/>
          <p:cNvSpPr/>
          <p:nvPr/>
        </p:nvSpPr>
        <p:spPr>
          <a:xfrm>
            <a:off x="990720" y="1424880"/>
            <a:ext cx="14028840" cy="914508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Python/Scripts: Writing scripts for automated tasks like scanning for vulnerabilities or monitoring network traffic.</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SQL/Database security: Detecting and preventing SQL injections, securing databases.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Incident response: Properly responding to and managing cybersecurity incidents.</a:t>
            </a:r>
            <a:endParaRPr b="0" lang="en-US" sz="3000" spc="-1" strike="noStrike">
              <a:latin typeface="Arial"/>
            </a:endParaRPr>
          </a:p>
          <a:p>
            <a:pPr>
              <a:lnSpc>
                <a:spcPts val="6001"/>
              </a:lnSpc>
            </a:pPr>
            <a:r>
              <a:rPr b="0" lang="en-US" sz="3000" spc="-1" strike="noStrike">
                <a:solidFill>
                  <a:srgbClr val="2d2d2d"/>
                </a:solidFill>
                <a:latin typeface="Lato 1"/>
                <a:ea typeface="Lato 1"/>
              </a:rPr>
              <a:t>3. Deliverables: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 comprehensive project report detailing the cybersecurity problem, steps taken, tools and techniques used, and the results of the solution.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 presentation (slides, video, etc.) to demonstrate the process and outcome of the project and documentation: Include any scripts, configurations, of the project.</a:t>
            </a:r>
            <a:endParaRPr b="0" lang="en-US" sz="3000" spc="-1" strike="noStrike">
              <a:latin typeface="Arial"/>
            </a:endParaRPr>
          </a:p>
        </p:txBody>
      </p:sp>
      <p:sp>
        <p:nvSpPr>
          <p:cNvPr id="114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45" name="Group 1"/>
          <p:cNvGrpSpPr/>
          <p:nvPr/>
        </p:nvGrpSpPr>
        <p:grpSpPr>
          <a:xfrm>
            <a:off x="0" y="8988120"/>
            <a:ext cx="18287640" cy="1298520"/>
            <a:chOff x="0" y="8988120"/>
            <a:chExt cx="18287640" cy="1298520"/>
          </a:xfrm>
        </p:grpSpPr>
        <p:sp>
          <p:nvSpPr>
            <p:cNvPr id="114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47"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48"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Final Assessment</a:t>
            </a:r>
            <a:endParaRPr b="0" lang="en-US" sz="4700" spc="-1" strike="noStrike">
              <a:latin typeface="Arial"/>
            </a:endParaRPr>
          </a:p>
        </p:txBody>
      </p:sp>
      <p:sp>
        <p:nvSpPr>
          <p:cNvPr id="1149" name="CustomShape 5"/>
          <p:cNvSpPr/>
          <p:nvPr/>
        </p:nvSpPr>
        <p:spPr>
          <a:xfrm>
            <a:off x="990720" y="1425240"/>
            <a:ext cx="1375668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Provide the students with an understanding of the final assessment, which will test their knowledge and practical skills in cybersecurity.</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What is the Final Assessment?</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Final Assessment will evaluate students' understanding of the key concepts, tools, and techniques learned throughout the course. It will consist of multiple parts: a theoretical exam and a practical task</a:t>
            </a:r>
            <a:endParaRPr b="0" lang="en-US" sz="3000" spc="-1" strike="noStrike">
              <a:latin typeface="Arial"/>
            </a:endParaRPr>
          </a:p>
        </p:txBody>
      </p:sp>
      <p:sp>
        <p:nvSpPr>
          <p:cNvPr id="115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51" name="Group 1"/>
          <p:cNvGrpSpPr/>
          <p:nvPr/>
        </p:nvGrpSpPr>
        <p:grpSpPr>
          <a:xfrm>
            <a:off x="0" y="8988120"/>
            <a:ext cx="18287640" cy="1298520"/>
            <a:chOff x="0" y="8988120"/>
            <a:chExt cx="18287640" cy="1298520"/>
          </a:xfrm>
        </p:grpSpPr>
        <p:sp>
          <p:nvSpPr>
            <p:cNvPr id="115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5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54"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Final Assessment</a:t>
            </a:r>
            <a:endParaRPr b="0" lang="en-US" sz="4700" spc="-1" strike="noStrike">
              <a:latin typeface="Arial"/>
            </a:endParaRPr>
          </a:p>
        </p:txBody>
      </p:sp>
      <p:sp>
        <p:nvSpPr>
          <p:cNvPr id="1155" name="CustomShape 5"/>
          <p:cNvSpPr/>
          <p:nvPr/>
        </p:nvSpPr>
        <p:spPr>
          <a:xfrm>
            <a:off x="990720" y="1425240"/>
            <a:ext cx="13756680" cy="76215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Theoretical Exam:</a:t>
            </a:r>
            <a:endParaRPr b="0" lang="en-US" sz="3000" spc="-1" strike="noStrike">
              <a:latin typeface="Arial"/>
            </a:endParaRPr>
          </a:p>
          <a:p>
            <a:pPr>
              <a:lnSpc>
                <a:spcPts val="6001"/>
              </a:lnSpc>
            </a:pPr>
            <a:r>
              <a:rPr b="0" lang="en-US" sz="3000" spc="-1" strike="noStrike">
                <a:solidFill>
                  <a:srgbClr val="2d2d2d"/>
                </a:solidFill>
                <a:latin typeface="Lato 1"/>
                <a:ea typeface="Lato 1"/>
              </a:rPr>
              <a:t>The exam will cover the core modules of the course, including:</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Cybersecurity fundamentals.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System administration and security.</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Python for cybersecurity.</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SQL for cybersecurity.</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Network security.</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Cloud security.</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Risk management and incident response.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Threat intelligence and analysis.</a:t>
            </a:r>
            <a:endParaRPr b="0" lang="en-US" sz="3000" spc="-1" strike="noStrike">
              <a:latin typeface="Arial"/>
            </a:endParaRPr>
          </a:p>
        </p:txBody>
      </p:sp>
      <p:sp>
        <p:nvSpPr>
          <p:cNvPr id="115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57" name="Group 1"/>
          <p:cNvGrpSpPr/>
          <p:nvPr/>
        </p:nvGrpSpPr>
        <p:grpSpPr>
          <a:xfrm>
            <a:off x="0" y="8988120"/>
            <a:ext cx="18287640" cy="1298520"/>
            <a:chOff x="0" y="8988120"/>
            <a:chExt cx="18287640" cy="1298520"/>
          </a:xfrm>
        </p:grpSpPr>
        <p:sp>
          <p:nvSpPr>
            <p:cNvPr id="115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5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60"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Final Assessment</a:t>
            </a:r>
            <a:endParaRPr b="0" lang="en-US" sz="4700" spc="-1" strike="noStrike">
              <a:latin typeface="Arial"/>
            </a:endParaRPr>
          </a:p>
        </p:txBody>
      </p:sp>
      <p:sp>
        <p:nvSpPr>
          <p:cNvPr id="1161" name="CustomShape 5"/>
          <p:cNvSpPr/>
          <p:nvPr/>
        </p:nvSpPr>
        <p:spPr>
          <a:xfrm>
            <a:off x="990720" y="1425240"/>
            <a:ext cx="1375668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Practical Exam/Simulation: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 hands-on practical will be included, where students are presented with a simulated cybersecurity problem (e.g., a compromised network or system).</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Students will be asked to apply their knowledge of system hardening, vulnerability scanning, incident response, or other tools and techniques covered in the course.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They will be required to mitigate the issue and provide a detailed report on their actions and findings.</a:t>
            </a:r>
            <a:endParaRPr b="0" lang="en-US" sz="3000" spc="-1" strike="noStrike">
              <a:latin typeface="Arial"/>
            </a:endParaRPr>
          </a:p>
        </p:txBody>
      </p:sp>
      <p:sp>
        <p:nvSpPr>
          <p:cNvPr id="116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63" name="Group 1"/>
          <p:cNvGrpSpPr/>
          <p:nvPr/>
        </p:nvGrpSpPr>
        <p:grpSpPr>
          <a:xfrm>
            <a:off x="0" y="8988120"/>
            <a:ext cx="18287640" cy="1298520"/>
            <a:chOff x="0" y="8988120"/>
            <a:chExt cx="18287640" cy="1298520"/>
          </a:xfrm>
        </p:grpSpPr>
        <p:sp>
          <p:nvSpPr>
            <p:cNvPr id="116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65"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66"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Final Assessment</a:t>
            </a:r>
            <a:endParaRPr b="0" lang="en-US" sz="4700" spc="-1" strike="noStrike">
              <a:latin typeface="Arial"/>
            </a:endParaRPr>
          </a:p>
        </p:txBody>
      </p:sp>
      <p:sp>
        <p:nvSpPr>
          <p:cNvPr id="1167" name="CustomShape 5"/>
          <p:cNvSpPr/>
          <p:nvPr/>
        </p:nvSpPr>
        <p:spPr>
          <a:xfrm>
            <a:off x="990720" y="1425240"/>
            <a:ext cx="13756680" cy="45730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Assessment Criteria:</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Students will be graded based on: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Accuracy and thoroughness of their responses in the theoretical exam.</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quality of their problem-solving and technical skills in the practical exam.</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 clarity and professionalism of their project report and presentation.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Their ability to demonstrate knowledge across the course modules</a:t>
            </a:r>
            <a:endParaRPr b="0" lang="en-US" sz="3000" spc="-1" strike="noStrike">
              <a:latin typeface="Arial"/>
            </a:endParaRPr>
          </a:p>
        </p:txBody>
      </p:sp>
      <p:sp>
        <p:nvSpPr>
          <p:cNvPr id="116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8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69" name="Group 1"/>
          <p:cNvGrpSpPr/>
          <p:nvPr/>
        </p:nvGrpSpPr>
        <p:grpSpPr>
          <a:xfrm>
            <a:off x="0" y="8988120"/>
            <a:ext cx="18287640" cy="1298520"/>
            <a:chOff x="0" y="8988120"/>
            <a:chExt cx="18287640" cy="1298520"/>
          </a:xfrm>
        </p:grpSpPr>
        <p:sp>
          <p:nvSpPr>
            <p:cNvPr id="117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71"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72" name="CustomShape 4"/>
          <p:cNvSpPr/>
          <p:nvPr/>
        </p:nvSpPr>
        <p:spPr>
          <a:xfrm>
            <a:off x="990720" y="763920"/>
            <a:ext cx="16840440" cy="167148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Tips for Completing the Capstone Project and Final Assessment</a:t>
            </a:r>
            <a:endParaRPr b="0" lang="en-US" sz="4700" spc="-1" strike="noStrike">
              <a:latin typeface="Arial"/>
            </a:endParaRPr>
          </a:p>
        </p:txBody>
      </p:sp>
      <p:sp>
        <p:nvSpPr>
          <p:cNvPr id="1173" name="CustomShape 5"/>
          <p:cNvSpPr/>
          <p:nvPr/>
        </p:nvSpPr>
        <p:spPr>
          <a:xfrm>
            <a:off x="914400" y="2248200"/>
            <a:ext cx="1375668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Provide students with practical tips and best practices for completing their Capstone Project and performing well on the final assessment.</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Capstone Project Tips: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Start Early: Don't leave the project to the last minute. Begin early to ensure you have ample time to research and execute your plan.</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Focus on Practical Application: Make sure your project demonstrates practical, real-world application of cybersecurity skills.</a:t>
            </a:r>
            <a:endParaRPr b="0" lang="en-US" sz="3000" spc="-1" strike="noStrike">
              <a:latin typeface="Arial"/>
            </a:endParaRPr>
          </a:p>
        </p:txBody>
      </p:sp>
      <p:sp>
        <p:nvSpPr>
          <p:cNvPr id="117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49" name="Group 1"/>
          <p:cNvGrpSpPr/>
          <p:nvPr/>
        </p:nvGrpSpPr>
        <p:grpSpPr>
          <a:xfrm>
            <a:off x="0" y="8988120"/>
            <a:ext cx="18287640" cy="1298520"/>
            <a:chOff x="0" y="8988120"/>
            <a:chExt cx="18287640" cy="1298520"/>
          </a:xfrm>
        </p:grpSpPr>
        <p:sp>
          <p:nvSpPr>
            <p:cNvPr id="15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51"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52"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Why Cybersecurity Matters</a:t>
            </a:r>
            <a:endParaRPr b="0" lang="en-US" sz="4700" spc="-1" strike="noStrike">
              <a:latin typeface="Arial"/>
            </a:endParaRPr>
          </a:p>
        </p:txBody>
      </p:sp>
      <p:sp>
        <p:nvSpPr>
          <p:cNvPr id="153" name="CustomShape 5"/>
          <p:cNvSpPr/>
          <p:nvPr/>
        </p:nvSpPr>
        <p:spPr>
          <a:xfrm>
            <a:off x="1147320" y="1648080"/>
            <a:ext cx="1232748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Business Impact: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Loss of critical data and intellectual property.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Financial damage, legal ramifications, and reputational harm.</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Cybercrime costs: In 2021, global cybercrime costs were predicted to hit $10.5 trillion annually.</a:t>
            </a:r>
            <a:endParaRPr b="0" lang="en-US" sz="3000" spc="-1" strike="noStrike">
              <a:latin typeface="Arial"/>
            </a:endParaRPr>
          </a:p>
          <a:p>
            <a:pPr>
              <a:lnSpc>
                <a:spcPts val="6001"/>
              </a:lnSpc>
            </a:pPr>
            <a:r>
              <a:rPr b="0" lang="en-US" sz="3000" spc="-1" strike="noStrike">
                <a:solidFill>
                  <a:srgbClr val="2d2d2d"/>
                </a:solidFill>
                <a:latin typeface="Lato 1"/>
                <a:ea typeface="Lato 1"/>
              </a:rPr>
              <a:t>3. National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Governments and critical infrastructure (such as power grids, healthcare systems) are also targets of cyber-attacks, which can have severe consequences.</a:t>
            </a:r>
            <a:endParaRPr b="0" lang="en-US" sz="3000" spc="-1" strike="noStrike">
              <a:latin typeface="Arial"/>
            </a:endParaRPr>
          </a:p>
        </p:txBody>
      </p:sp>
      <p:sp>
        <p:nvSpPr>
          <p:cNvPr id="15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9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75" name="Group 1"/>
          <p:cNvGrpSpPr/>
          <p:nvPr/>
        </p:nvGrpSpPr>
        <p:grpSpPr>
          <a:xfrm>
            <a:off x="0" y="8988120"/>
            <a:ext cx="18287640" cy="1298520"/>
            <a:chOff x="0" y="8988120"/>
            <a:chExt cx="18287640" cy="1298520"/>
          </a:xfrm>
        </p:grpSpPr>
        <p:sp>
          <p:nvSpPr>
            <p:cNvPr id="117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77"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78" name="CustomShape 4"/>
          <p:cNvSpPr/>
          <p:nvPr/>
        </p:nvSpPr>
        <p:spPr>
          <a:xfrm>
            <a:off x="990720" y="763920"/>
            <a:ext cx="16840440" cy="167148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Tips for Completing the Capstone Project and Final Assessment</a:t>
            </a:r>
            <a:endParaRPr b="0" lang="en-US" sz="4700" spc="-1" strike="noStrike">
              <a:latin typeface="Arial"/>
            </a:endParaRPr>
          </a:p>
        </p:txBody>
      </p:sp>
      <p:sp>
        <p:nvSpPr>
          <p:cNvPr id="1179" name="CustomShape 5"/>
          <p:cNvSpPr/>
          <p:nvPr/>
        </p:nvSpPr>
        <p:spPr>
          <a:xfrm>
            <a:off x="914400" y="2248200"/>
            <a:ext cx="13756680" cy="685944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Use Tools: Leverage the tools and techniques you've learned throughout the course, such as Python scripts, vulnerability scanners, and incident response protocols.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Document Everything: Keep track of all actions taken during your project. Detailed documentation is crucial to explain your thought process and actions.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Ask for Feedback: Seek feedback from peers or instructors during the project to make sure you're on the right track.</a:t>
            </a:r>
            <a:endParaRPr b="0" lang="en-US" sz="3000" spc="-1" strike="noStrike">
              <a:latin typeface="Arial"/>
            </a:endParaRPr>
          </a:p>
          <a:p>
            <a:pPr>
              <a:lnSpc>
                <a:spcPts val="6001"/>
              </a:lnSpc>
            </a:pPr>
            <a:r>
              <a:rPr b="0" lang="en-US" sz="3000" spc="-1" strike="noStrike">
                <a:solidFill>
                  <a:srgbClr val="2d2d2d"/>
                </a:solidFill>
                <a:latin typeface="Lato 1"/>
                <a:ea typeface="Lato 1"/>
              </a:rPr>
              <a:t>2. Exam Tips: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Review Course Materials: Revisit the modules and make sure you understand </a:t>
            </a:r>
            <a:endParaRPr b="0" lang="en-US" sz="3000" spc="-1" strike="noStrike">
              <a:latin typeface="Arial"/>
            </a:endParaRPr>
          </a:p>
        </p:txBody>
      </p:sp>
      <p:sp>
        <p:nvSpPr>
          <p:cNvPr id="118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9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81" name="Group 1"/>
          <p:cNvGrpSpPr/>
          <p:nvPr/>
        </p:nvGrpSpPr>
        <p:grpSpPr>
          <a:xfrm>
            <a:off x="0" y="8988120"/>
            <a:ext cx="18287640" cy="1298520"/>
            <a:chOff x="0" y="8988120"/>
            <a:chExt cx="18287640" cy="1298520"/>
          </a:xfrm>
        </p:grpSpPr>
        <p:sp>
          <p:nvSpPr>
            <p:cNvPr id="118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83"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84" name="CustomShape 4"/>
          <p:cNvSpPr/>
          <p:nvPr/>
        </p:nvSpPr>
        <p:spPr>
          <a:xfrm>
            <a:off x="990720" y="763920"/>
            <a:ext cx="16840440" cy="167148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Tips for Completing the Capstone Project and Final Assessment</a:t>
            </a:r>
            <a:endParaRPr b="0" lang="en-US" sz="4700" spc="-1" strike="noStrike">
              <a:latin typeface="Arial"/>
            </a:endParaRPr>
          </a:p>
        </p:txBody>
      </p:sp>
      <p:sp>
        <p:nvSpPr>
          <p:cNvPr id="1185" name="CustomShape 5"/>
          <p:cNvSpPr/>
          <p:nvPr/>
        </p:nvSpPr>
        <p:spPr>
          <a:xfrm>
            <a:off x="914400" y="2248200"/>
            <a:ext cx="13756680" cy="457308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Practice Hands-On: Use platforms like TryHackMe, Hack The Box, or practice your Python scripting to reinforce practical skills.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Time Management: During the exam, manage your time effectively. Answer the easier questions first and leave the more challenging ones for later.</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Stay Calm: Cybersecurity problems can be complex, but remember to break down the problem into manageable steps and solve them one by one.</a:t>
            </a:r>
            <a:endParaRPr b="0" lang="en-US" sz="3000" spc="-1" strike="noStrike">
              <a:latin typeface="Arial"/>
            </a:endParaRPr>
          </a:p>
        </p:txBody>
      </p:sp>
      <p:sp>
        <p:nvSpPr>
          <p:cNvPr id="118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9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87" name="Group 1"/>
          <p:cNvGrpSpPr/>
          <p:nvPr/>
        </p:nvGrpSpPr>
        <p:grpSpPr>
          <a:xfrm>
            <a:off x="0" y="8988120"/>
            <a:ext cx="18287640" cy="1298520"/>
            <a:chOff x="0" y="8988120"/>
            <a:chExt cx="18287640" cy="1298520"/>
          </a:xfrm>
        </p:grpSpPr>
        <p:sp>
          <p:nvSpPr>
            <p:cNvPr id="118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189" name="CustomShape 3"/>
          <p:cNvSpPr/>
          <p:nvPr/>
        </p:nvSpPr>
        <p:spPr>
          <a:xfrm>
            <a:off x="13716000" y="300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190" name="CustomShape 4"/>
          <p:cNvSpPr/>
          <p:nvPr/>
        </p:nvSpPr>
        <p:spPr>
          <a:xfrm>
            <a:off x="990720" y="763920"/>
            <a:ext cx="16840440" cy="8359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10</a:t>
            </a:r>
            <a:endParaRPr b="0" lang="en-US" sz="4700" spc="-1" strike="noStrike">
              <a:latin typeface="Arial"/>
            </a:endParaRPr>
          </a:p>
        </p:txBody>
      </p:sp>
      <p:sp>
        <p:nvSpPr>
          <p:cNvPr id="1191" name="CustomShape 5"/>
          <p:cNvSpPr/>
          <p:nvPr/>
        </p:nvSpPr>
        <p:spPr>
          <a:xfrm>
            <a:off x="914400" y="2248200"/>
            <a:ext cx="13756680" cy="5335200"/>
          </a:xfrm>
          <a:prstGeom prst="rect">
            <a:avLst/>
          </a:prstGeom>
          <a:noFill/>
          <a:ln>
            <a:noFill/>
          </a:ln>
        </p:spPr>
        <p:style>
          <a:lnRef idx="0"/>
          <a:fillRef idx="0"/>
          <a:effectRef idx="0"/>
          <a:fontRef idx="minor"/>
        </p:style>
        <p:txBody>
          <a:bodyPr lIns="0" rIns="0" tIns="0" bIns="0">
            <a:spAutoFit/>
          </a:bodyPr>
          <a:p>
            <a:pPr marL="457200" indent="-456840">
              <a:lnSpc>
                <a:spcPts val="6001"/>
              </a:lnSpc>
              <a:buClr>
                <a:srgbClr val="2d2d2d"/>
              </a:buClr>
              <a:buFont typeface="Arial"/>
              <a:buChar char="•"/>
            </a:pPr>
            <a:r>
              <a:rPr b="0" lang="en-US" sz="3000" spc="-1" strike="noStrike">
                <a:solidFill>
                  <a:srgbClr val="2d2d2d"/>
                </a:solidFill>
                <a:latin typeface="Lato 1"/>
                <a:ea typeface="Lato 1"/>
              </a:rPr>
              <a:t>Summary: The Capstone Project and Final Assessment are designed to assess your overall understanding of cybersecurity principles and your ability to apply them in real-world scenarios. Successful completion will show your readiness for the cybersecurity workforce.</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Encouragement: Don’t rush through the process. Take your time, apply what you’ve learned, and ask for help if you get stuck. This is your opportunity to showcase your growth and development.</a:t>
            </a:r>
            <a:endParaRPr b="0" lang="en-US" sz="3000" spc="-1" strike="noStrike">
              <a:latin typeface="Arial"/>
            </a:endParaRPr>
          </a:p>
        </p:txBody>
      </p:sp>
      <p:sp>
        <p:nvSpPr>
          <p:cNvPr id="119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9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193" name="Group 1"/>
          <p:cNvGrpSpPr/>
          <p:nvPr/>
        </p:nvGrpSpPr>
        <p:grpSpPr>
          <a:xfrm>
            <a:off x="0" y="7494480"/>
            <a:ext cx="18287640" cy="2792160"/>
            <a:chOff x="0" y="7494480"/>
            <a:chExt cx="18287640" cy="2792160"/>
          </a:xfrm>
        </p:grpSpPr>
        <p:sp>
          <p:nvSpPr>
            <p:cNvPr id="1194" name="CustomShape 2"/>
            <p:cNvSpPr/>
            <p:nvPr/>
          </p:nvSpPr>
          <p:spPr>
            <a:xfrm>
              <a:off x="0" y="7494480"/>
              <a:ext cx="18287640" cy="2792160"/>
            </a:xfrm>
            <a:custGeom>
              <a:avLst/>
              <a:gdLst/>
              <a:ahLst/>
              <a:rect l="l" t="t" r="r" b="b"/>
              <a:pathLst>
                <a:path w="6671512" h="1018725">
                  <a:moveTo>
                    <a:pt x="0" y="0"/>
                  </a:moveTo>
                  <a:lnTo>
                    <a:pt x="6671512" y="0"/>
                  </a:lnTo>
                  <a:lnTo>
                    <a:pt x="6671512" y="1018725"/>
                  </a:lnTo>
                  <a:lnTo>
                    <a:pt x="0" y="1018725"/>
                  </a:lnTo>
                  <a:close/>
                </a:path>
              </a:pathLst>
            </a:custGeom>
            <a:solidFill>
              <a:srgbClr val="00bf63"/>
            </a:solidFill>
            <a:ln>
              <a:noFill/>
            </a:ln>
          </p:spPr>
          <p:style>
            <a:lnRef idx="0"/>
            <a:fillRef idx="0"/>
            <a:effectRef idx="0"/>
            <a:fontRef idx="minor"/>
          </p:style>
        </p:sp>
      </p:grpSp>
      <p:sp>
        <p:nvSpPr>
          <p:cNvPr id="1195" name="CustomShape 3"/>
          <p:cNvSpPr/>
          <p:nvPr/>
        </p:nvSpPr>
        <p:spPr>
          <a:xfrm>
            <a:off x="1028880" y="3074040"/>
            <a:ext cx="14413320" cy="1523520"/>
          </a:xfrm>
          <a:prstGeom prst="rect">
            <a:avLst/>
          </a:prstGeom>
          <a:noFill/>
          <a:ln>
            <a:noFill/>
          </a:ln>
        </p:spPr>
        <p:style>
          <a:lnRef idx="0"/>
          <a:fillRef idx="0"/>
          <a:effectRef idx="0"/>
          <a:fontRef idx="minor"/>
        </p:style>
        <p:txBody>
          <a:bodyPr lIns="0" rIns="0" tIns="0" bIns="0">
            <a:spAutoFit/>
          </a:bodyPr>
          <a:p>
            <a:pPr>
              <a:lnSpc>
                <a:spcPts val="11999"/>
              </a:lnSpc>
            </a:pPr>
            <a:r>
              <a:rPr b="1" lang="en-US" sz="10000" spc="-1" strike="noStrike">
                <a:solidFill>
                  <a:srgbClr val="2d2d2d"/>
                </a:solidFill>
                <a:latin typeface="Lato 1 Bold"/>
                <a:ea typeface="Lato 1 Bold"/>
              </a:rPr>
              <a:t>The End of class</a:t>
            </a:r>
            <a:endParaRPr b="0" lang="en-US" sz="10000" spc="-1" strike="noStrike">
              <a:latin typeface="Arial"/>
            </a:endParaRPr>
          </a:p>
        </p:txBody>
      </p:sp>
      <p:sp>
        <p:nvSpPr>
          <p:cNvPr id="1196" name="CustomShape 4"/>
          <p:cNvSpPr/>
          <p:nvPr/>
        </p:nvSpPr>
        <p:spPr>
          <a:xfrm>
            <a:off x="1028880" y="1922760"/>
            <a:ext cx="809280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Cybersecurity</a:t>
            </a:r>
            <a:endParaRPr b="0" lang="en-US" sz="4700" spc="-1" strike="noStrike">
              <a:latin typeface="Arial"/>
            </a:endParaRPr>
          </a:p>
        </p:txBody>
      </p:sp>
      <p:sp>
        <p:nvSpPr>
          <p:cNvPr id="1197" name="Line 5"/>
          <p:cNvSpPr/>
          <p:nvPr/>
        </p:nvSpPr>
        <p:spPr>
          <a:xfrm>
            <a:off x="5913000" y="7238880"/>
            <a:ext cx="0" cy="3038400"/>
          </a:xfrm>
          <a:prstGeom prst="line">
            <a:avLst/>
          </a:prstGeom>
          <a:ln w="76320">
            <a:solidFill>
              <a:srgbClr val="f9f5f0"/>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7" name="Group 1"/>
          <p:cNvGrpSpPr/>
          <p:nvPr/>
        </p:nvGrpSpPr>
        <p:grpSpPr>
          <a:xfrm>
            <a:off x="0" y="8988120"/>
            <a:ext cx="18287640" cy="1298520"/>
            <a:chOff x="0" y="8988120"/>
            <a:chExt cx="18287640" cy="1298520"/>
          </a:xfrm>
        </p:grpSpPr>
        <p:sp>
          <p:nvSpPr>
            <p:cNvPr id="4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9" name="CustomShape 3"/>
          <p:cNvSpPr/>
          <p:nvPr/>
        </p:nvSpPr>
        <p:spPr>
          <a:xfrm>
            <a:off x="990720" y="763920"/>
            <a:ext cx="1112400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Introduction</a:t>
            </a:r>
            <a:endParaRPr b="0" lang="en-US" sz="4700" spc="-1" strike="noStrike">
              <a:latin typeface="Arial"/>
            </a:endParaRPr>
          </a:p>
        </p:txBody>
      </p:sp>
      <p:sp>
        <p:nvSpPr>
          <p:cNvPr id="50" name="CustomShape 4"/>
          <p:cNvSpPr/>
          <p:nvPr/>
        </p:nvSpPr>
        <p:spPr>
          <a:xfrm>
            <a:off x="1193400" y="1712880"/>
            <a:ext cx="12154320" cy="3734280"/>
          </a:xfrm>
          <a:prstGeom prst="rect">
            <a:avLst/>
          </a:prstGeom>
          <a:noFill/>
          <a:ln>
            <a:noFill/>
          </a:ln>
        </p:spPr>
        <p:style>
          <a:lnRef idx="0"/>
          <a:fillRef idx="0"/>
          <a:effectRef idx="0"/>
          <a:fontRef idx="minor"/>
        </p:style>
        <p:txBody>
          <a:bodyPr lIns="0" rIns="0" tIns="0" bIns="0">
            <a:spAutoFit/>
          </a:bodyPr>
          <a:p>
            <a:pPr>
              <a:lnSpc>
                <a:spcPts val="4201"/>
              </a:lnSpc>
            </a:pPr>
            <a:r>
              <a:rPr b="0" lang="en-US" sz="3000" spc="-1" strike="noStrike">
                <a:solidFill>
                  <a:srgbClr val="2d2d2d"/>
                </a:solidFill>
                <a:latin typeface="Lato 1"/>
                <a:ea typeface="Lato 1"/>
              </a:rPr>
              <a:t>The Google Cybersecurity Certificate Training course is scheduled for a 4 hours class in which 2 modules would be thorough scrutinized and comprehended.</a:t>
            </a:r>
            <a:endParaRPr b="0" lang="en-US" sz="3000" spc="-1" strike="noStrike">
              <a:latin typeface="Arial"/>
            </a:endParaRPr>
          </a:p>
          <a:p>
            <a:pPr>
              <a:lnSpc>
                <a:spcPts val="4201"/>
              </a:lnSpc>
            </a:pPr>
            <a:endParaRPr b="0" lang="en-US" sz="3000" spc="-1" strike="noStrike">
              <a:latin typeface="Arial"/>
            </a:endParaRPr>
          </a:p>
          <a:p>
            <a:pPr>
              <a:lnSpc>
                <a:spcPts val="4201"/>
              </a:lnSpc>
            </a:pPr>
            <a:r>
              <a:rPr b="0" lang="en-US" sz="3000" spc="-1" strike="noStrike">
                <a:solidFill>
                  <a:srgbClr val="2d2d2d"/>
                </a:solidFill>
                <a:latin typeface="Lato 1"/>
                <a:ea typeface="Lato 1"/>
              </a:rPr>
              <a:t>Course Duration: 5 weeks.</a:t>
            </a:r>
            <a:endParaRPr b="0" lang="en-US" sz="3000" spc="-1" strike="noStrike">
              <a:latin typeface="Arial"/>
            </a:endParaRPr>
          </a:p>
          <a:p>
            <a:pPr>
              <a:lnSpc>
                <a:spcPts val="4201"/>
              </a:lnSpc>
            </a:pPr>
            <a:r>
              <a:rPr b="0" lang="en-US" sz="3000" spc="-1" strike="noStrike">
                <a:solidFill>
                  <a:srgbClr val="2d2d2d"/>
                </a:solidFill>
                <a:latin typeface="Lato 1"/>
                <a:ea typeface="Lato 1"/>
              </a:rPr>
              <a:t>Weekly Sessions: 2 sessions(2 - 4 hours each)</a:t>
            </a:r>
            <a:endParaRPr b="0" lang="en-US" sz="3000" spc="-1" strike="noStrike">
              <a:latin typeface="Arial"/>
            </a:endParaRPr>
          </a:p>
          <a:p>
            <a:pPr>
              <a:lnSpc>
                <a:spcPts val="4201"/>
              </a:lnSpc>
            </a:pPr>
            <a:endParaRPr b="0" lang="en-US" sz="3000" spc="-1" strike="noStrike">
              <a:latin typeface="Arial"/>
            </a:endParaRPr>
          </a:p>
        </p:txBody>
      </p:sp>
      <p:sp>
        <p:nvSpPr>
          <p:cNvPr id="51" name="CustomShape 5"/>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2</a:t>
            </a:r>
            <a:endParaRPr b="0" lang="en-US" sz="2800" spc="-1" strike="noStrike">
              <a:latin typeface="Arial"/>
            </a:endParaRPr>
          </a:p>
        </p:txBody>
      </p:sp>
      <p:sp>
        <p:nvSpPr>
          <p:cNvPr id="52" name="CustomShape 6"/>
          <p:cNvSpPr/>
          <p:nvPr/>
        </p:nvSpPr>
        <p:spPr>
          <a:xfrm>
            <a:off x="13348080" y="3830400"/>
            <a:ext cx="3052080" cy="4114440"/>
          </a:xfrm>
          <a:custGeom>
            <a:avLst/>
            <a:gdLst/>
            <a:ahLst/>
            <a:rect l="l" t="t" r="r" b="b"/>
            <a:pathLst>
              <a:path w="3052433" h="4114800">
                <a:moveTo>
                  <a:pt x="0" y="0"/>
                </a:moveTo>
                <a:lnTo>
                  <a:pt x="3052433" y="0"/>
                </a:lnTo>
                <a:lnTo>
                  <a:pt x="3052433"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55" name="Group 1"/>
          <p:cNvGrpSpPr/>
          <p:nvPr/>
        </p:nvGrpSpPr>
        <p:grpSpPr>
          <a:xfrm>
            <a:off x="0" y="8988120"/>
            <a:ext cx="18287640" cy="1298520"/>
            <a:chOff x="0" y="8988120"/>
            <a:chExt cx="18287640" cy="1298520"/>
          </a:xfrm>
        </p:grpSpPr>
        <p:sp>
          <p:nvSpPr>
            <p:cNvPr id="15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57"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58"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Types of Cybersecurity Threats</a:t>
            </a:r>
            <a:endParaRPr b="0" lang="en-US" sz="4700" spc="-1" strike="noStrike">
              <a:latin typeface="Arial"/>
            </a:endParaRPr>
          </a:p>
        </p:txBody>
      </p:sp>
      <p:sp>
        <p:nvSpPr>
          <p:cNvPr id="159" name="CustomShape 5"/>
          <p:cNvSpPr/>
          <p:nvPr/>
        </p:nvSpPr>
        <p:spPr>
          <a:xfrm>
            <a:off x="1147320" y="1648080"/>
            <a:ext cx="1232748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Provide an overview of common cybersecurity threats.</a:t>
            </a:r>
            <a:endParaRPr b="0" lang="en-US" sz="3000" spc="-1" strike="noStrike">
              <a:latin typeface="Arial"/>
            </a:endParaRPr>
          </a:p>
          <a:p>
            <a:pPr>
              <a:lnSpc>
                <a:spcPts val="6001"/>
              </a:lnSpc>
            </a:pPr>
            <a:r>
              <a:rPr b="0" lang="en-US" sz="3000" spc="-1" strike="noStrike">
                <a:solidFill>
                  <a:srgbClr val="2d2d2d"/>
                </a:solidFill>
                <a:latin typeface="Lato 1"/>
                <a:ea typeface="Lato 1"/>
              </a:rPr>
              <a:t>Content:</a:t>
            </a:r>
            <a:endParaRPr b="0" lang="en-US" sz="3000" spc="-1" strike="noStrike">
              <a:latin typeface="Arial"/>
            </a:endParaRPr>
          </a:p>
          <a:p>
            <a:pPr>
              <a:lnSpc>
                <a:spcPts val="6001"/>
              </a:lnSpc>
            </a:pPr>
            <a:r>
              <a:rPr b="0" lang="en-US" sz="3000" spc="-1" strike="noStrike">
                <a:solidFill>
                  <a:srgbClr val="2d2d2d"/>
                </a:solidFill>
                <a:latin typeface="Lato 1"/>
                <a:ea typeface="Lato 1"/>
              </a:rPr>
              <a:t>1. Malware: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Software designed to cause harm, such as viruses, worms, and trojans.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 Ransomware, which locks data and demands payment.</a:t>
            </a:r>
            <a:endParaRPr b="0" lang="en-US" sz="3000" spc="-1" strike="noStrike">
              <a:latin typeface="Arial"/>
            </a:endParaRPr>
          </a:p>
        </p:txBody>
      </p:sp>
      <p:sp>
        <p:nvSpPr>
          <p:cNvPr id="16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61" name="Group 1"/>
          <p:cNvGrpSpPr/>
          <p:nvPr/>
        </p:nvGrpSpPr>
        <p:grpSpPr>
          <a:xfrm>
            <a:off x="0" y="8988120"/>
            <a:ext cx="18287640" cy="1298520"/>
            <a:chOff x="0" y="8988120"/>
            <a:chExt cx="18287640" cy="1298520"/>
          </a:xfrm>
        </p:grpSpPr>
        <p:sp>
          <p:nvSpPr>
            <p:cNvPr id="16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63"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64"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Types of Cybersecurity Threats</a:t>
            </a:r>
            <a:endParaRPr b="0" lang="en-US" sz="4700" spc="-1" strike="noStrike">
              <a:latin typeface="Arial"/>
            </a:endParaRPr>
          </a:p>
        </p:txBody>
      </p:sp>
      <p:sp>
        <p:nvSpPr>
          <p:cNvPr id="165" name="CustomShape 5"/>
          <p:cNvSpPr/>
          <p:nvPr/>
        </p:nvSpPr>
        <p:spPr>
          <a:xfrm>
            <a:off x="1147320" y="1648080"/>
            <a:ext cx="1232748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Phishing: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Fraudulent attempts to obtain sensitive information by pretending to be a trustworthy entity (usually via email).</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 Fake emails that look like they come from banks asking for login credentials.</a:t>
            </a:r>
            <a:endParaRPr b="0" lang="en-US" sz="3000" spc="-1" strike="noStrike">
              <a:latin typeface="Arial"/>
            </a:endParaRPr>
          </a:p>
          <a:p>
            <a:pPr>
              <a:lnSpc>
                <a:spcPts val="6001"/>
              </a:lnSpc>
            </a:pPr>
            <a:r>
              <a:rPr b="0" lang="en-US" sz="3000" spc="-1" strike="noStrike">
                <a:solidFill>
                  <a:srgbClr val="2d2d2d"/>
                </a:solidFill>
                <a:latin typeface="Lato 1"/>
                <a:ea typeface="Lato 1"/>
              </a:rPr>
              <a:t>3. Denial of Service (DoS) Attacks: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Overloading a system or network to make it unavailable to users.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Distributed Denial of Service (DDoS) attacks involve multiple systems.</a:t>
            </a:r>
            <a:endParaRPr b="0" lang="en-US" sz="3000" spc="-1" strike="noStrike">
              <a:latin typeface="Arial"/>
            </a:endParaRPr>
          </a:p>
        </p:txBody>
      </p:sp>
      <p:sp>
        <p:nvSpPr>
          <p:cNvPr id="16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67" name="Group 1"/>
          <p:cNvGrpSpPr/>
          <p:nvPr/>
        </p:nvGrpSpPr>
        <p:grpSpPr>
          <a:xfrm>
            <a:off x="0" y="8988120"/>
            <a:ext cx="18287640" cy="1298520"/>
            <a:chOff x="0" y="8988120"/>
            <a:chExt cx="18287640" cy="1298520"/>
          </a:xfrm>
        </p:grpSpPr>
        <p:sp>
          <p:nvSpPr>
            <p:cNvPr id="16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69"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70"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Types of Cybersecurity Threats</a:t>
            </a:r>
            <a:endParaRPr b="0" lang="en-US" sz="4700" spc="-1" strike="noStrike">
              <a:latin typeface="Arial"/>
            </a:endParaRPr>
          </a:p>
        </p:txBody>
      </p:sp>
      <p:sp>
        <p:nvSpPr>
          <p:cNvPr id="171" name="CustomShape 5"/>
          <p:cNvSpPr/>
          <p:nvPr/>
        </p:nvSpPr>
        <p:spPr>
          <a:xfrm>
            <a:off x="1147320" y="1648080"/>
            <a:ext cx="1232748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SQL Injection: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An attack where malicious SQL code is inserted into input fields to gain unauthorized access to a database.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 Using unvalidated input forms on websites to manipulate database queries.</a:t>
            </a:r>
            <a:endParaRPr b="0" lang="en-US" sz="3000" spc="-1" strike="noStrike">
              <a:latin typeface="Arial"/>
            </a:endParaRPr>
          </a:p>
          <a:p>
            <a:pPr>
              <a:lnSpc>
                <a:spcPts val="6001"/>
              </a:lnSpc>
            </a:pPr>
            <a:r>
              <a:rPr b="0" lang="en-US" sz="3000" spc="-1" strike="noStrike">
                <a:solidFill>
                  <a:srgbClr val="2d2d2d"/>
                </a:solidFill>
                <a:latin typeface="Lato 1"/>
                <a:ea typeface="Lato 1"/>
              </a:rPr>
              <a:t>5. Man-in-the-Middle (MITM) Attacks: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Intercepting communications between two parties to gain access to sensitive data.</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 Intercepting communication over public Wi-Fi.</a:t>
            </a:r>
            <a:endParaRPr b="0" lang="en-US" sz="3000" spc="-1" strike="noStrike">
              <a:latin typeface="Arial"/>
            </a:endParaRPr>
          </a:p>
        </p:txBody>
      </p:sp>
      <p:sp>
        <p:nvSpPr>
          <p:cNvPr id="17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73" name="Group 1"/>
          <p:cNvGrpSpPr/>
          <p:nvPr/>
        </p:nvGrpSpPr>
        <p:grpSpPr>
          <a:xfrm>
            <a:off x="0" y="8988120"/>
            <a:ext cx="18287640" cy="1298520"/>
            <a:chOff x="0" y="8988120"/>
            <a:chExt cx="18287640" cy="1298520"/>
          </a:xfrm>
        </p:grpSpPr>
        <p:sp>
          <p:nvSpPr>
            <p:cNvPr id="17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75"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76"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Types of Cybersecurity Threats</a:t>
            </a:r>
            <a:endParaRPr b="0" lang="en-US" sz="4700" spc="-1" strike="noStrike">
              <a:latin typeface="Arial"/>
            </a:endParaRPr>
          </a:p>
        </p:txBody>
      </p:sp>
      <p:sp>
        <p:nvSpPr>
          <p:cNvPr id="177" name="CustomShape 5"/>
          <p:cNvSpPr/>
          <p:nvPr/>
        </p:nvSpPr>
        <p:spPr>
          <a:xfrm>
            <a:off x="1147320" y="1648080"/>
            <a:ext cx="12327480" cy="30481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6. Insider Threats: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Employees or insiders with access to systems who misuse their access for malicious purposes (whether intentional or accidental).</a:t>
            </a:r>
            <a:endParaRPr b="0" lang="en-US" sz="3000" spc="-1" strike="noStrike">
              <a:latin typeface="Arial"/>
            </a:endParaRPr>
          </a:p>
          <a:p>
            <a:pPr>
              <a:lnSpc>
                <a:spcPts val="6001"/>
              </a:lnSpc>
            </a:pPr>
            <a:endParaRPr b="0" lang="en-US" sz="3000" spc="-1" strike="noStrike">
              <a:latin typeface="Arial"/>
            </a:endParaRPr>
          </a:p>
        </p:txBody>
      </p:sp>
      <p:sp>
        <p:nvSpPr>
          <p:cNvPr id="17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79" name="Group 1"/>
          <p:cNvGrpSpPr/>
          <p:nvPr/>
        </p:nvGrpSpPr>
        <p:grpSpPr>
          <a:xfrm>
            <a:off x="0" y="8988120"/>
            <a:ext cx="18287640" cy="1298520"/>
            <a:chOff x="0" y="8988120"/>
            <a:chExt cx="18287640" cy="1298520"/>
          </a:xfrm>
        </p:grpSpPr>
        <p:sp>
          <p:nvSpPr>
            <p:cNvPr id="18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81"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82"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Key Cybersecurity Concepts</a:t>
            </a:r>
            <a:endParaRPr b="0" lang="en-US" sz="4700" spc="-1" strike="noStrike">
              <a:latin typeface="Arial"/>
            </a:endParaRPr>
          </a:p>
        </p:txBody>
      </p:sp>
      <p:sp>
        <p:nvSpPr>
          <p:cNvPr id="183" name="CustomShape 5"/>
          <p:cNvSpPr/>
          <p:nvPr/>
        </p:nvSpPr>
        <p:spPr>
          <a:xfrm>
            <a:off x="1147320" y="1648080"/>
            <a:ext cx="1232748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Introduce and define key cybersecurity terms that will be referenced throughout the course.</a:t>
            </a:r>
            <a:endParaRPr b="0" lang="en-US" sz="3000" spc="-1" strike="noStrike">
              <a:latin typeface="Arial"/>
            </a:endParaRPr>
          </a:p>
          <a:p>
            <a:pPr>
              <a:lnSpc>
                <a:spcPts val="6001"/>
              </a:lnSpc>
            </a:pPr>
            <a:r>
              <a:rPr b="0" lang="en-US" sz="3000" spc="-1" strike="noStrike">
                <a:solidFill>
                  <a:srgbClr val="2d2d2d"/>
                </a:solidFill>
                <a:latin typeface="Lato 1"/>
                <a:ea typeface="Lato 1"/>
              </a:rPr>
              <a:t>Content:</a:t>
            </a:r>
            <a:endParaRPr b="0" lang="en-US" sz="3000" spc="-1" strike="noStrike">
              <a:latin typeface="Arial"/>
            </a:endParaRPr>
          </a:p>
          <a:p>
            <a:pPr>
              <a:lnSpc>
                <a:spcPts val="6001"/>
              </a:lnSpc>
            </a:pPr>
            <a:r>
              <a:rPr b="0" lang="en-US" sz="3000" spc="-1" strike="noStrike">
                <a:solidFill>
                  <a:srgbClr val="2d2d2d"/>
                </a:solidFill>
                <a:latin typeface="Lato 1"/>
                <a:ea typeface="Lato 1"/>
              </a:rPr>
              <a:t>1. Encryption: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The process of converting information into an unreadable format, readable only with a decryption key.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 Using encryption protocols like TLS/SSL to secure online transactions.</a:t>
            </a:r>
            <a:endParaRPr b="0" lang="en-US" sz="3000" spc="-1" strike="noStrike">
              <a:latin typeface="Arial"/>
            </a:endParaRPr>
          </a:p>
        </p:txBody>
      </p:sp>
      <p:sp>
        <p:nvSpPr>
          <p:cNvPr id="18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85" name="Group 1"/>
          <p:cNvGrpSpPr/>
          <p:nvPr/>
        </p:nvGrpSpPr>
        <p:grpSpPr>
          <a:xfrm>
            <a:off x="0" y="8988120"/>
            <a:ext cx="18287640" cy="1298520"/>
            <a:chOff x="0" y="8988120"/>
            <a:chExt cx="18287640" cy="1298520"/>
          </a:xfrm>
        </p:grpSpPr>
        <p:sp>
          <p:nvSpPr>
            <p:cNvPr id="18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87"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88"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Key Cybersecurity Concepts</a:t>
            </a:r>
            <a:endParaRPr b="0" lang="en-US" sz="4700" spc="-1" strike="noStrike">
              <a:latin typeface="Arial"/>
            </a:endParaRPr>
          </a:p>
        </p:txBody>
      </p:sp>
      <p:sp>
        <p:nvSpPr>
          <p:cNvPr id="189" name="CustomShape 5"/>
          <p:cNvSpPr/>
          <p:nvPr/>
        </p:nvSpPr>
        <p:spPr>
          <a:xfrm>
            <a:off x="1147320" y="1648080"/>
            <a:ext cx="1232748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Hashing: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 process to convert data into a fixed-length value or hash that represents the data.</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Used for data verification (e.g., password storage).</a:t>
            </a:r>
            <a:endParaRPr b="0" lang="en-US" sz="3000" spc="-1" strike="noStrike">
              <a:latin typeface="Arial"/>
            </a:endParaRPr>
          </a:p>
          <a:p>
            <a:pPr>
              <a:lnSpc>
                <a:spcPts val="6001"/>
              </a:lnSpc>
            </a:pPr>
            <a:r>
              <a:rPr b="0" lang="en-US" sz="3000" spc="-1" strike="noStrike">
                <a:solidFill>
                  <a:srgbClr val="2d2d2d"/>
                </a:solidFill>
                <a:latin typeface="Lato 1"/>
                <a:ea typeface="Lato 1"/>
              </a:rPr>
              <a:t>3. Authentication: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Verifying the identity of a user or system.</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 Username and password authentication, multi-factor authentication (MFA).</a:t>
            </a:r>
            <a:endParaRPr b="0" lang="en-US" sz="3000" spc="-1" strike="noStrike">
              <a:latin typeface="Arial"/>
            </a:endParaRPr>
          </a:p>
        </p:txBody>
      </p:sp>
      <p:sp>
        <p:nvSpPr>
          <p:cNvPr id="19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91" name="Group 1"/>
          <p:cNvGrpSpPr/>
          <p:nvPr/>
        </p:nvGrpSpPr>
        <p:grpSpPr>
          <a:xfrm>
            <a:off x="0" y="8988120"/>
            <a:ext cx="18287640" cy="1298520"/>
            <a:chOff x="0" y="8988120"/>
            <a:chExt cx="18287640" cy="1298520"/>
          </a:xfrm>
        </p:grpSpPr>
        <p:sp>
          <p:nvSpPr>
            <p:cNvPr id="19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93"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194"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Key Cybersecurity Concepts</a:t>
            </a:r>
            <a:endParaRPr b="0" lang="en-US" sz="4700" spc="-1" strike="noStrike">
              <a:latin typeface="Arial"/>
            </a:endParaRPr>
          </a:p>
        </p:txBody>
      </p:sp>
      <p:sp>
        <p:nvSpPr>
          <p:cNvPr id="195" name="CustomShape 5"/>
          <p:cNvSpPr/>
          <p:nvPr/>
        </p:nvSpPr>
        <p:spPr>
          <a:xfrm>
            <a:off x="1147320" y="1648080"/>
            <a:ext cx="1232748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Authorization: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Granting or denying access to specific resources based on the user's credentials or permissions.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 Role-based access control (RBAC) systems.</a:t>
            </a:r>
            <a:endParaRPr b="0" lang="en-US" sz="3000" spc="-1" strike="noStrike">
              <a:latin typeface="Arial"/>
            </a:endParaRPr>
          </a:p>
          <a:p>
            <a:pPr>
              <a:lnSpc>
                <a:spcPts val="6001"/>
              </a:lnSpc>
            </a:pPr>
            <a:r>
              <a:rPr b="0" lang="en-US" sz="3000" spc="-1" strike="noStrike">
                <a:solidFill>
                  <a:srgbClr val="2d2d2d"/>
                </a:solidFill>
                <a:latin typeface="Lato 1"/>
                <a:ea typeface="Lato 1"/>
              </a:rPr>
              <a:t>5. Firewalls: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Security devices or software designed to block unauthorized access while permitting outward communication.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Can be hardware-based or software-based.</a:t>
            </a:r>
            <a:endParaRPr b="0" lang="en-US" sz="3000" spc="-1" strike="noStrike">
              <a:latin typeface="Arial"/>
            </a:endParaRPr>
          </a:p>
          <a:p>
            <a:pPr>
              <a:lnSpc>
                <a:spcPts val="6001"/>
              </a:lnSpc>
            </a:pPr>
            <a:endParaRPr b="0" lang="en-US" sz="3000" spc="-1" strike="noStrike">
              <a:latin typeface="Arial"/>
            </a:endParaRPr>
          </a:p>
        </p:txBody>
      </p:sp>
      <p:sp>
        <p:nvSpPr>
          <p:cNvPr id="19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197" name="Group 1"/>
          <p:cNvGrpSpPr/>
          <p:nvPr/>
        </p:nvGrpSpPr>
        <p:grpSpPr>
          <a:xfrm>
            <a:off x="0" y="8988120"/>
            <a:ext cx="18287640" cy="1298520"/>
            <a:chOff x="0" y="8988120"/>
            <a:chExt cx="18287640" cy="1298520"/>
          </a:xfrm>
        </p:grpSpPr>
        <p:sp>
          <p:nvSpPr>
            <p:cNvPr id="19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199"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00"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Key Cybersecurity Concepts</a:t>
            </a:r>
            <a:endParaRPr b="0" lang="en-US" sz="4700" spc="-1" strike="noStrike">
              <a:latin typeface="Arial"/>
            </a:endParaRPr>
          </a:p>
        </p:txBody>
      </p:sp>
      <p:sp>
        <p:nvSpPr>
          <p:cNvPr id="201" name="CustomShape 5"/>
          <p:cNvSpPr/>
          <p:nvPr/>
        </p:nvSpPr>
        <p:spPr>
          <a:xfrm>
            <a:off x="1147320" y="1648080"/>
            <a:ext cx="12327480" cy="38102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6. Virtual Private Networks (VPN):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 secure, encrypted connection that allows users to access a private network over a public network (like the internet).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Used to secure connections when accessing the internet from public or untrusted networks.</a:t>
            </a:r>
            <a:endParaRPr b="0" lang="en-US" sz="3000" spc="-1" strike="noStrike">
              <a:latin typeface="Arial"/>
            </a:endParaRPr>
          </a:p>
        </p:txBody>
      </p:sp>
      <p:sp>
        <p:nvSpPr>
          <p:cNvPr id="20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03" name="Group 1"/>
          <p:cNvGrpSpPr/>
          <p:nvPr/>
        </p:nvGrpSpPr>
        <p:grpSpPr>
          <a:xfrm>
            <a:off x="0" y="8988120"/>
            <a:ext cx="18287640" cy="1298520"/>
            <a:chOff x="0" y="8988120"/>
            <a:chExt cx="18287640" cy="1298520"/>
          </a:xfrm>
        </p:grpSpPr>
        <p:sp>
          <p:nvSpPr>
            <p:cNvPr id="20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05" name="CustomShape 3"/>
          <p:cNvSpPr/>
          <p:nvPr/>
        </p:nvSpPr>
        <p:spPr>
          <a:xfrm>
            <a:off x="12816360" y="38102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06"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1</a:t>
            </a:r>
            <a:endParaRPr b="0" lang="en-US" sz="4700" spc="-1" strike="noStrike">
              <a:latin typeface="Arial"/>
            </a:endParaRPr>
          </a:p>
        </p:txBody>
      </p:sp>
      <p:sp>
        <p:nvSpPr>
          <p:cNvPr id="207" name="CustomShape 5"/>
          <p:cNvSpPr/>
          <p:nvPr/>
        </p:nvSpPr>
        <p:spPr>
          <a:xfrm>
            <a:off x="1147320" y="1648080"/>
            <a:ext cx="12327480" cy="457308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Summarize the importance of understanding cybersecurity, the types of threats out there, and key concepts such as encryption, hashing, and authentication.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Assign a small task or quiz to ensure they’ve grasped the core concepts.</a:t>
            </a:r>
            <a:endParaRPr b="0" lang="en-US" sz="3000" spc="-1" strike="noStrike">
              <a:latin typeface="Arial"/>
            </a:endParaRPr>
          </a:p>
          <a:p>
            <a:pPr>
              <a:lnSpc>
                <a:spcPts val="6001"/>
              </a:lnSpc>
            </a:pPr>
            <a:endParaRPr b="0" lang="en-US" sz="3000" spc="-1" strike="noStrike">
              <a:latin typeface="Arial"/>
            </a:endParaRPr>
          </a:p>
        </p:txBody>
      </p:sp>
      <p:sp>
        <p:nvSpPr>
          <p:cNvPr id="20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09" name="Group 1"/>
          <p:cNvGrpSpPr/>
          <p:nvPr/>
        </p:nvGrpSpPr>
        <p:grpSpPr>
          <a:xfrm>
            <a:off x="0" y="8988120"/>
            <a:ext cx="18287640" cy="1298520"/>
            <a:chOff x="0" y="8988120"/>
            <a:chExt cx="18287640" cy="1298520"/>
          </a:xfrm>
        </p:grpSpPr>
        <p:sp>
          <p:nvSpPr>
            <p:cNvPr id="21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11" name="CustomShape 3"/>
          <p:cNvSpPr/>
          <p:nvPr/>
        </p:nvSpPr>
        <p:spPr>
          <a:xfrm>
            <a:off x="12883320" y="38199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12" name="CustomShape 4"/>
          <p:cNvSpPr/>
          <p:nvPr/>
        </p:nvSpPr>
        <p:spPr>
          <a:xfrm>
            <a:off x="990720" y="763920"/>
            <a:ext cx="140900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2: System Administration and Security</a:t>
            </a:r>
            <a:endParaRPr b="0" lang="en-US" sz="4700" spc="-1" strike="noStrike">
              <a:latin typeface="Arial"/>
            </a:endParaRPr>
          </a:p>
        </p:txBody>
      </p:sp>
      <p:sp>
        <p:nvSpPr>
          <p:cNvPr id="213" name="CustomShape 5"/>
          <p:cNvSpPr/>
          <p:nvPr/>
        </p:nvSpPr>
        <p:spPr>
          <a:xfrm>
            <a:off x="1147320" y="1648080"/>
            <a:ext cx="12154320" cy="457236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Great! Let’s move forward with Module 2: System Administration and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This module will focus on securing operating systems, file permissions, user accounts, patch management, and system hardening techniques. It will give learners practical insights into how system administrators ensure the integrity and security of systems.</a:t>
            </a:r>
            <a:endParaRPr b="0" lang="en-US" sz="3000" spc="-1" strike="noStrike">
              <a:latin typeface="Arial"/>
            </a:endParaRPr>
          </a:p>
        </p:txBody>
      </p:sp>
      <p:sp>
        <p:nvSpPr>
          <p:cNvPr id="21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3" name="Group 1"/>
          <p:cNvGrpSpPr/>
          <p:nvPr/>
        </p:nvGrpSpPr>
        <p:grpSpPr>
          <a:xfrm>
            <a:off x="0" y="8988120"/>
            <a:ext cx="18287640" cy="1298520"/>
            <a:chOff x="0" y="8988120"/>
            <a:chExt cx="18287640" cy="1298520"/>
          </a:xfrm>
        </p:grpSpPr>
        <p:sp>
          <p:nvSpPr>
            <p:cNvPr id="5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5" name="CustomShape 3"/>
          <p:cNvSpPr/>
          <p:nvPr/>
        </p:nvSpPr>
        <p:spPr>
          <a:xfrm>
            <a:off x="1193400" y="1541520"/>
            <a:ext cx="103579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This course will provide learners with a solid foundation in both the theory and practical application of cybersecurity skills. By integrating Python and SQL, we offer trainees highly valuable tools for automating security tasks and analyzing security data, making them more prepared for real-world cybersecurity challenges.</a:t>
            </a:r>
            <a:endParaRPr b="0" lang="en-US" sz="3000" spc="-1" strike="noStrike">
              <a:latin typeface="Arial"/>
            </a:endParaRPr>
          </a:p>
          <a:p>
            <a:pPr>
              <a:lnSpc>
                <a:spcPts val="6001"/>
              </a:lnSpc>
            </a:pPr>
            <a:endParaRPr b="0" lang="en-US" sz="3000" spc="-1" strike="noStrike">
              <a:latin typeface="Arial"/>
            </a:endParaRPr>
          </a:p>
        </p:txBody>
      </p:sp>
      <p:sp>
        <p:nvSpPr>
          <p:cNvPr id="56" name="CustomShape 4"/>
          <p:cNvSpPr/>
          <p:nvPr/>
        </p:nvSpPr>
        <p:spPr>
          <a:xfrm>
            <a:off x="12263400" y="40287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7" name="CustomShape 5"/>
          <p:cNvSpPr/>
          <p:nvPr/>
        </p:nvSpPr>
        <p:spPr>
          <a:xfrm>
            <a:off x="990720" y="763920"/>
            <a:ext cx="1112400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Objectives</a:t>
            </a:r>
            <a:endParaRPr b="0" lang="en-US" sz="4700" spc="-1" strike="noStrike">
              <a:latin typeface="Arial"/>
            </a:endParaRPr>
          </a:p>
        </p:txBody>
      </p:sp>
      <p:sp>
        <p:nvSpPr>
          <p:cNvPr id="5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3</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15" name="Group 1"/>
          <p:cNvGrpSpPr/>
          <p:nvPr/>
        </p:nvGrpSpPr>
        <p:grpSpPr>
          <a:xfrm>
            <a:off x="0" y="8988120"/>
            <a:ext cx="18287640" cy="1298520"/>
            <a:chOff x="0" y="8988120"/>
            <a:chExt cx="18287640" cy="1298520"/>
          </a:xfrm>
        </p:grpSpPr>
        <p:sp>
          <p:nvSpPr>
            <p:cNvPr id="21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17" name="CustomShape 3"/>
          <p:cNvSpPr/>
          <p:nvPr/>
        </p:nvSpPr>
        <p:spPr>
          <a:xfrm>
            <a:off x="12883320" y="38199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18" name="CustomShape 4"/>
          <p:cNvSpPr/>
          <p:nvPr/>
        </p:nvSpPr>
        <p:spPr>
          <a:xfrm>
            <a:off x="990720" y="763920"/>
            <a:ext cx="140900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2: System Administration and Security</a:t>
            </a:r>
            <a:endParaRPr b="0" lang="en-US" sz="4700" spc="-1" strike="noStrike">
              <a:latin typeface="Arial"/>
            </a:endParaRPr>
          </a:p>
        </p:txBody>
      </p:sp>
      <p:sp>
        <p:nvSpPr>
          <p:cNvPr id="219" name="CustomShape 5"/>
          <p:cNvSpPr/>
          <p:nvPr/>
        </p:nvSpPr>
        <p:spPr>
          <a:xfrm>
            <a:off x="1147320" y="1648080"/>
            <a:ext cx="12154320" cy="457236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Great! Let’s move forward with Module 2: System Administration and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This module will focus on securing operating systems, file permissions, user accounts, patch management, and system hardening techniques. It will give learners practical insights into how system administrators ensure the integrity and security of systems.</a:t>
            </a:r>
            <a:endParaRPr b="0" lang="en-US" sz="3000" spc="-1" strike="noStrike">
              <a:latin typeface="Arial"/>
            </a:endParaRPr>
          </a:p>
        </p:txBody>
      </p:sp>
      <p:sp>
        <p:nvSpPr>
          <p:cNvPr id="22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21" name="Group 1"/>
          <p:cNvGrpSpPr/>
          <p:nvPr/>
        </p:nvGrpSpPr>
        <p:grpSpPr>
          <a:xfrm>
            <a:off x="0" y="8988120"/>
            <a:ext cx="18287640" cy="1298520"/>
            <a:chOff x="0" y="8988120"/>
            <a:chExt cx="18287640" cy="1298520"/>
          </a:xfrm>
        </p:grpSpPr>
        <p:sp>
          <p:nvSpPr>
            <p:cNvPr id="22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23" name="CustomShape 3"/>
          <p:cNvSpPr/>
          <p:nvPr/>
        </p:nvSpPr>
        <p:spPr>
          <a:xfrm>
            <a:off x="12883320" y="435312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24"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Operating Systems (Linux, Windows)</a:t>
            </a:r>
            <a:endParaRPr b="0" lang="en-US" sz="4700" spc="-1" strike="noStrike">
              <a:latin typeface="Arial"/>
            </a:endParaRPr>
          </a:p>
        </p:txBody>
      </p:sp>
      <p:sp>
        <p:nvSpPr>
          <p:cNvPr id="225" name="CustomShape 5"/>
          <p:cNvSpPr/>
          <p:nvPr/>
        </p:nvSpPr>
        <p:spPr>
          <a:xfrm>
            <a:off x="1147320" y="1648080"/>
            <a:ext cx="1305468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Understand the basic principles of securing operating systems.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Learn specific security features for both Linux and Windows.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Introduction to System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System security is crucial in preventing unauthorized access, ensuring confidentiality, integrity, and availability of data and resources.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The main areas of focus in operating system security are user management, patch management, and system configuration.</a:t>
            </a:r>
            <a:endParaRPr b="0" lang="en-US" sz="3000" spc="-1" strike="noStrike">
              <a:latin typeface="Arial"/>
            </a:endParaRPr>
          </a:p>
        </p:txBody>
      </p:sp>
      <p:sp>
        <p:nvSpPr>
          <p:cNvPr id="22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27" name="Group 1"/>
          <p:cNvGrpSpPr/>
          <p:nvPr/>
        </p:nvGrpSpPr>
        <p:grpSpPr>
          <a:xfrm>
            <a:off x="0" y="8988120"/>
            <a:ext cx="18287640" cy="1298520"/>
            <a:chOff x="0" y="8988120"/>
            <a:chExt cx="18287640" cy="1298520"/>
          </a:xfrm>
        </p:grpSpPr>
        <p:sp>
          <p:nvSpPr>
            <p:cNvPr id="22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29" name="CustomShape 3"/>
          <p:cNvSpPr/>
          <p:nvPr/>
        </p:nvSpPr>
        <p:spPr>
          <a:xfrm>
            <a:off x="13268160" y="35488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30"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Operating Systems (Linux, Windows)</a:t>
            </a:r>
            <a:endParaRPr b="0" lang="en-US" sz="4700" spc="-1" strike="noStrike">
              <a:latin typeface="Arial"/>
            </a:endParaRPr>
          </a:p>
        </p:txBody>
      </p:sp>
      <p:sp>
        <p:nvSpPr>
          <p:cNvPr id="231" name="CustomShape 5"/>
          <p:cNvSpPr/>
          <p:nvPr/>
        </p:nvSpPr>
        <p:spPr>
          <a:xfrm>
            <a:off x="1147320" y="1648080"/>
            <a:ext cx="1305468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Securing Linux Systems: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User and Group Management:</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User permissions: In Linux, permissions are critical to managing access to files. Use chmod, chown, and chgrp to control access.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Least Privilege: Ensure users have only the permissions necessary for their tasks.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Configuring Firewalls: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Tools like iptables or ufw (Uncomplicated Firewall) can help secure Linux systems by filtering incoming/outgoing traffic.</a:t>
            </a:r>
            <a:endParaRPr b="0" lang="en-US" sz="3000" spc="-1" strike="noStrike">
              <a:latin typeface="Arial"/>
            </a:endParaRPr>
          </a:p>
        </p:txBody>
      </p:sp>
      <p:sp>
        <p:nvSpPr>
          <p:cNvPr id="23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33" name="Group 1"/>
          <p:cNvGrpSpPr/>
          <p:nvPr/>
        </p:nvGrpSpPr>
        <p:grpSpPr>
          <a:xfrm>
            <a:off x="0" y="8988120"/>
            <a:ext cx="18287640" cy="1298520"/>
            <a:chOff x="0" y="8988120"/>
            <a:chExt cx="18287640" cy="1298520"/>
          </a:xfrm>
        </p:grpSpPr>
        <p:sp>
          <p:nvSpPr>
            <p:cNvPr id="23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35" name="CustomShape 3"/>
          <p:cNvSpPr/>
          <p:nvPr/>
        </p:nvSpPr>
        <p:spPr>
          <a:xfrm>
            <a:off x="13268160" y="3349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36"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Operating Systems (Linux, Windows)</a:t>
            </a:r>
            <a:endParaRPr b="0" lang="en-US" sz="4700" spc="-1" strike="noStrike">
              <a:latin typeface="Arial"/>
            </a:endParaRPr>
          </a:p>
        </p:txBody>
      </p:sp>
      <p:sp>
        <p:nvSpPr>
          <p:cNvPr id="237" name="CustomShape 5"/>
          <p:cNvSpPr/>
          <p:nvPr/>
        </p:nvSpPr>
        <p:spPr>
          <a:xfrm>
            <a:off x="1147320" y="1648080"/>
            <a:ext cx="13054680" cy="533448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Securing SSH:</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Use SSH keys instead of passwords to prevent brute force attacks.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Disable root login and change default SSH port to reduce attack surface.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SELinux/AppArmor:</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SELinux and AppArmor are mandatory access control systems that enforce security policies on system processes.</a:t>
            </a:r>
            <a:endParaRPr b="0" lang="en-US" sz="3000" spc="-1" strike="noStrike">
              <a:latin typeface="Arial"/>
            </a:endParaRPr>
          </a:p>
        </p:txBody>
      </p:sp>
      <p:sp>
        <p:nvSpPr>
          <p:cNvPr id="23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39" name="Group 1"/>
          <p:cNvGrpSpPr/>
          <p:nvPr/>
        </p:nvGrpSpPr>
        <p:grpSpPr>
          <a:xfrm>
            <a:off x="0" y="8988120"/>
            <a:ext cx="18287640" cy="1298520"/>
            <a:chOff x="0" y="8988120"/>
            <a:chExt cx="18287640" cy="1298520"/>
          </a:xfrm>
        </p:grpSpPr>
        <p:sp>
          <p:nvSpPr>
            <p:cNvPr id="24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41" name="CustomShape 3"/>
          <p:cNvSpPr/>
          <p:nvPr/>
        </p:nvSpPr>
        <p:spPr>
          <a:xfrm>
            <a:off x="13325400" y="42346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42"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Operating Systems (Linux, Windows)</a:t>
            </a:r>
            <a:endParaRPr b="0" lang="en-US" sz="4700" spc="-1" strike="noStrike">
              <a:latin typeface="Arial"/>
            </a:endParaRPr>
          </a:p>
        </p:txBody>
      </p:sp>
      <p:sp>
        <p:nvSpPr>
          <p:cNvPr id="243" name="CustomShape 5"/>
          <p:cNvSpPr/>
          <p:nvPr/>
        </p:nvSpPr>
        <p:spPr>
          <a:xfrm>
            <a:off x="1147320" y="1648080"/>
            <a:ext cx="1305468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Securing Windows Systems: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Windows Defender:</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Built-in antivirus and anti-malware solution. Regularly update it to ensure protection.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User Account Control (UAC):</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Limits the impact of malware by restricting the permissions of users, ensuring they cannot perform administrative tasks without consent.</a:t>
            </a:r>
            <a:endParaRPr b="0" lang="en-US" sz="3000" spc="-1" strike="noStrike">
              <a:latin typeface="Arial"/>
            </a:endParaRPr>
          </a:p>
        </p:txBody>
      </p:sp>
      <p:sp>
        <p:nvSpPr>
          <p:cNvPr id="24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45" name="Group 1"/>
          <p:cNvGrpSpPr/>
          <p:nvPr/>
        </p:nvGrpSpPr>
        <p:grpSpPr>
          <a:xfrm>
            <a:off x="0" y="8988120"/>
            <a:ext cx="18287640" cy="1298520"/>
            <a:chOff x="0" y="8988120"/>
            <a:chExt cx="18287640" cy="1298520"/>
          </a:xfrm>
        </p:grpSpPr>
        <p:sp>
          <p:nvSpPr>
            <p:cNvPr id="24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47" name="CustomShape 3"/>
          <p:cNvSpPr/>
          <p:nvPr/>
        </p:nvSpPr>
        <p:spPr>
          <a:xfrm>
            <a:off x="13325400" y="42346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48"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Securing Operating Systems (Linux, Windows)</a:t>
            </a:r>
            <a:endParaRPr b="0" lang="en-US" sz="4700" spc="-1" strike="noStrike">
              <a:latin typeface="Arial"/>
            </a:endParaRPr>
          </a:p>
        </p:txBody>
      </p:sp>
      <p:sp>
        <p:nvSpPr>
          <p:cNvPr id="249" name="CustomShape 5"/>
          <p:cNvSpPr/>
          <p:nvPr/>
        </p:nvSpPr>
        <p:spPr>
          <a:xfrm>
            <a:off x="1147320" y="1648080"/>
            <a:ext cx="13054680" cy="609660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Windows Firewall:</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Block incoming and outgoing traffic based on a set of security rules.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BitLocker Encryption:</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Use BitLocker to encrypt system drives, protecting data in case of theft or loss of the machine.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Windows Security Updates: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Regularly applying updates via Windows Update ensures vulnerabilities are patched and the system remains secure.</a:t>
            </a:r>
            <a:endParaRPr b="0" lang="en-US" sz="3000" spc="-1" strike="noStrike">
              <a:latin typeface="Arial"/>
            </a:endParaRPr>
          </a:p>
        </p:txBody>
      </p:sp>
      <p:sp>
        <p:nvSpPr>
          <p:cNvPr id="25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51" name="Group 1"/>
          <p:cNvGrpSpPr/>
          <p:nvPr/>
        </p:nvGrpSpPr>
        <p:grpSpPr>
          <a:xfrm>
            <a:off x="0" y="8988120"/>
            <a:ext cx="18287640" cy="1298520"/>
            <a:chOff x="0" y="8988120"/>
            <a:chExt cx="18287640" cy="1298520"/>
          </a:xfrm>
        </p:grpSpPr>
        <p:sp>
          <p:nvSpPr>
            <p:cNvPr id="25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53" name="CustomShape 3"/>
          <p:cNvSpPr/>
          <p:nvPr/>
        </p:nvSpPr>
        <p:spPr>
          <a:xfrm>
            <a:off x="13325400" y="42346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54"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File Permissions and User Accounts</a:t>
            </a:r>
            <a:endParaRPr b="0" lang="en-US" sz="4700" spc="-1" strike="noStrike">
              <a:latin typeface="Arial"/>
            </a:endParaRPr>
          </a:p>
        </p:txBody>
      </p:sp>
      <p:sp>
        <p:nvSpPr>
          <p:cNvPr id="255" name="CustomShape 5"/>
          <p:cNvSpPr/>
          <p:nvPr/>
        </p:nvSpPr>
        <p:spPr>
          <a:xfrm>
            <a:off x="1147320" y="1648080"/>
            <a:ext cx="1305468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Learn how to manage file permissions and user accounts to ensure system security.</a:t>
            </a:r>
            <a:endParaRPr b="0" lang="en-US" sz="3000" spc="-1" strike="noStrike">
              <a:latin typeface="Arial"/>
            </a:endParaRPr>
          </a:p>
          <a:p>
            <a:pPr>
              <a:lnSpc>
                <a:spcPts val="6001"/>
              </a:lnSpc>
            </a:pPr>
            <a:r>
              <a:rPr b="0" lang="en-US" sz="3000" spc="-1" strike="noStrike">
                <a:solidFill>
                  <a:srgbClr val="2d2d2d"/>
                </a:solidFill>
                <a:latin typeface="Lato 1"/>
                <a:ea typeface="Lato 1"/>
              </a:rPr>
              <a:t>1. File Permissions in Linux:</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The chmod Command:</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Explanation of how to change file permissions (read, write, execute) for user, group, and others.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Example: chmod 755 file.txt grants full permissions to the owner and read/execute permissions to others.</a:t>
            </a:r>
            <a:endParaRPr b="0" lang="en-US" sz="3000" spc="-1" strike="noStrike">
              <a:latin typeface="Arial"/>
            </a:endParaRPr>
          </a:p>
        </p:txBody>
      </p:sp>
      <p:sp>
        <p:nvSpPr>
          <p:cNvPr id="25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57" name="Group 1"/>
          <p:cNvGrpSpPr/>
          <p:nvPr/>
        </p:nvGrpSpPr>
        <p:grpSpPr>
          <a:xfrm>
            <a:off x="0" y="8988120"/>
            <a:ext cx="18287640" cy="1298520"/>
            <a:chOff x="0" y="8988120"/>
            <a:chExt cx="18287640" cy="1298520"/>
          </a:xfrm>
        </p:grpSpPr>
        <p:sp>
          <p:nvSpPr>
            <p:cNvPr id="25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59" name="CustomShape 3"/>
          <p:cNvSpPr/>
          <p:nvPr/>
        </p:nvSpPr>
        <p:spPr>
          <a:xfrm>
            <a:off x="13325400" y="27716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60"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File Permissions and User Accounts</a:t>
            </a:r>
            <a:endParaRPr b="0" lang="en-US" sz="4700" spc="-1" strike="noStrike">
              <a:latin typeface="Arial"/>
            </a:endParaRPr>
          </a:p>
        </p:txBody>
      </p:sp>
      <p:sp>
        <p:nvSpPr>
          <p:cNvPr id="261" name="CustomShape 5"/>
          <p:cNvSpPr/>
          <p:nvPr/>
        </p:nvSpPr>
        <p:spPr>
          <a:xfrm>
            <a:off x="1147320" y="1406160"/>
            <a:ext cx="13678200" cy="76208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The chown Command:</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Allows changing the ownership of files and directories. Example: chown user:group file.txt.</a:t>
            </a:r>
            <a:endParaRPr b="0" lang="en-US" sz="3000" spc="-1" strike="noStrike">
              <a:latin typeface="Arial"/>
            </a:endParaRPr>
          </a:p>
          <a:p>
            <a:pPr>
              <a:lnSpc>
                <a:spcPts val="6001"/>
              </a:lnSpc>
            </a:pPr>
            <a:r>
              <a:rPr b="0" lang="en-US" sz="3000" spc="-1" strike="noStrike">
                <a:solidFill>
                  <a:srgbClr val="2d2d2d"/>
                </a:solidFill>
                <a:latin typeface="Lato 1"/>
                <a:ea typeface="Lato 1"/>
              </a:rPr>
              <a:t>2. Windows File Permissions: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NTFS Permissions: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Discuss the different types of NTFS permissions (Full Control, Modify, Read &amp; Execute, etc.) and how to assign them to users or groups.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Access Control Lists (ACLs):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Define which users or groups have access to objects (files, folders, etc.) and the specific permissions granted.</a:t>
            </a:r>
            <a:endParaRPr b="0" lang="en-US" sz="3000" spc="-1" strike="noStrike">
              <a:latin typeface="Arial"/>
            </a:endParaRPr>
          </a:p>
        </p:txBody>
      </p:sp>
      <p:sp>
        <p:nvSpPr>
          <p:cNvPr id="26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63" name="Group 1"/>
          <p:cNvGrpSpPr/>
          <p:nvPr/>
        </p:nvGrpSpPr>
        <p:grpSpPr>
          <a:xfrm>
            <a:off x="0" y="8988120"/>
            <a:ext cx="18287640" cy="1298520"/>
            <a:chOff x="0" y="8988120"/>
            <a:chExt cx="18287640" cy="1298520"/>
          </a:xfrm>
        </p:grpSpPr>
        <p:sp>
          <p:nvSpPr>
            <p:cNvPr id="26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65" name="CustomShape 3"/>
          <p:cNvSpPr/>
          <p:nvPr/>
        </p:nvSpPr>
        <p:spPr>
          <a:xfrm>
            <a:off x="13325400" y="32097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66"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File Permissions and User Accounts</a:t>
            </a:r>
            <a:endParaRPr b="0" lang="en-US" sz="4700" spc="-1" strike="noStrike">
              <a:latin typeface="Arial"/>
            </a:endParaRPr>
          </a:p>
        </p:txBody>
      </p:sp>
      <p:sp>
        <p:nvSpPr>
          <p:cNvPr id="267" name="CustomShape 5"/>
          <p:cNvSpPr/>
          <p:nvPr/>
        </p:nvSpPr>
        <p:spPr>
          <a:xfrm>
            <a:off x="1147320" y="1406160"/>
            <a:ext cx="1367820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Managing User Accounts: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Linux:</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Create and manage users with the useradd, usermod, and passwd commands.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Set password policies (e.g., minimum length, expiration, and strength) using chage.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Windows: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Create users and assign permissions through the Local User and Groups management console or the net user command.</a:t>
            </a:r>
            <a:endParaRPr b="0" lang="en-US" sz="3000" spc="-1" strike="noStrike">
              <a:latin typeface="Arial"/>
            </a:endParaRPr>
          </a:p>
        </p:txBody>
      </p:sp>
      <p:sp>
        <p:nvSpPr>
          <p:cNvPr id="26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69" name="Group 1"/>
          <p:cNvGrpSpPr/>
          <p:nvPr/>
        </p:nvGrpSpPr>
        <p:grpSpPr>
          <a:xfrm>
            <a:off x="0" y="8988120"/>
            <a:ext cx="18287640" cy="1298520"/>
            <a:chOff x="0" y="8988120"/>
            <a:chExt cx="18287640" cy="1298520"/>
          </a:xfrm>
        </p:grpSpPr>
        <p:sp>
          <p:nvSpPr>
            <p:cNvPr id="27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71" name="CustomShape 3"/>
          <p:cNvSpPr/>
          <p:nvPr/>
        </p:nvSpPr>
        <p:spPr>
          <a:xfrm>
            <a:off x="13325400" y="32097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72"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Patch Management and Security Updates</a:t>
            </a:r>
            <a:endParaRPr b="0" lang="en-US" sz="4700" spc="-1" strike="noStrike">
              <a:latin typeface="Arial"/>
            </a:endParaRPr>
          </a:p>
        </p:txBody>
      </p:sp>
      <p:sp>
        <p:nvSpPr>
          <p:cNvPr id="273" name="CustomShape 5"/>
          <p:cNvSpPr/>
          <p:nvPr/>
        </p:nvSpPr>
        <p:spPr>
          <a:xfrm>
            <a:off x="1147320" y="1406160"/>
            <a:ext cx="1367820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a:lnSpc>
                <a:spcPts val="6001"/>
              </a:lnSpc>
            </a:pPr>
            <a:r>
              <a:rPr b="0" lang="en-US" sz="3000" spc="-1" strike="noStrike">
                <a:solidFill>
                  <a:srgbClr val="2d2d2d"/>
                </a:solidFill>
                <a:latin typeface="Lato 1"/>
                <a:ea typeface="Lato 1"/>
              </a:rPr>
              <a:t>Understand the importance of patch management and keeping systems updated to protect against known vulnerabilities.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What is Patch Management?: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Patch management involves regularly applying updates to software, operating systems, and applications to fix security vulnerabilities.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Vulnerability Patching: Most cybersecurity breaches occur due to known vulnerabilities that were not patched in time.</a:t>
            </a:r>
            <a:endParaRPr b="0" lang="en-US" sz="3000" spc="-1" strike="noStrike">
              <a:latin typeface="Arial"/>
            </a:endParaRPr>
          </a:p>
        </p:txBody>
      </p:sp>
      <p:sp>
        <p:nvSpPr>
          <p:cNvPr id="27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9" name="Group 1"/>
          <p:cNvGrpSpPr/>
          <p:nvPr/>
        </p:nvGrpSpPr>
        <p:grpSpPr>
          <a:xfrm>
            <a:off x="0" y="8988120"/>
            <a:ext cx="18287640" cy="1298520"/>
            <a:chOff x="0" y="8988120"/>
            <a:chExt cx="18287640" cy="1298520"/>
          </a:xfrm>
        </p:grpSpPr>
        <p:sp>
          <p:nvSpPr>
            <p:cNvPr id="6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1"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2"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1: Introduction to Cybersecurity</a:t>
            </a:r>
            <a:endParaRPr b="0" lang="en-US" sz="4700" spc="-1" strike="noStrike">
              <a:latin typeface="Arial"/>
            </a:endParaRPr>
          </a:p>
        </p:txBody>
      </p:sp>
      <p:sp>
        <p:nvSpPr>
          <p:cNvPr id="63" name="CustomShape 5"/>
          <p:cNvSpPr/>
          <p:nvPr/>
        </p:nvSpPr>
        <p:spPr>
          <a:xfrm>
            <a:off x="1147320" y="1648080"/>
            <a:ext cx="12154320" cy="30481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What is Cybersecurity?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Why Cybersecurity Matters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Types of Cybersecurity Threats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Key Cybersecurity Concepts (Encryption, Hashing, etc.)</a:t>
            </a:r>
            <a:endParaRPr b="0" lang="en-US" sz="3000" spc="-1" strike="noStrike">
              <a:latin typeface="Arial"/>
            </a:endParaRPr>
          </a:p>
        </p:txBody>
      </p:sp>
      <p:sp>
        <p:nvSpPr>
          <p:cNvPr id="6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75" name="Group 1"/>
          <p:cNvGrpSpPr/>
          <p:nvPr/>
        </p:nvGrpSpPr>
        <p:grpSpPr>
          <a:xfrm>
            <a:off x="0" y="8988120"/>
            <a:ext cx="18287640" cy="1298520"/>
            <a:chOff x="0" y="8988120"/>
            <a:chExt cx="18287640" cy="1298520"/>
          </a:xfrm>
        </p:grpSpPr>
        <p:sp>
          <p:nvSpPr>
            <p:cNvPr id="27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77" name="CustomShape 3"/>
          <p:cNvSpPr/>
          <p:nvPr/>
        </p:nvSpPr>
        <p:spPr>
          <a:xfrm>
            <a:off x="13725360" y="43970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78"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Patch Management and Security Updates</a:t>
            </a:r>
            <a:endParaRPr b="0" lang="en-US" sz="4700" spc="-1" strike="noStrike">
              <a:latin typeface="Arial"/>
            </a:endParaRPr>
          </a:p>
        </p:txBody>
      </p:sp>
      <p:sp>
        <p:nvSpPr>
          <p:cNvPr id="279" name="CustomShape 5"/>
          <p:cNvSpPr/>
          <p:nvPr/>
        </p:nvSpPr>
        <p:spPr>
          <a:xfrm>
            <a:off x="1147320" y="1406160"/>
            <a:ext cx="1367820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Patch Management in Linux:</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Using Package Managers: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In Linux, package managers (e.g., apt, yum, dnf) help automate the process of installing updates and patches.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Example: sudo apt update &amp;&amp; sudo apt upgrade to update a Debian-based system.</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Automatic Updates: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Configure automatic updates to ensure that security patches are applied as soon as they are available.</a:t>
            </a:r>
            <a:endParaRPr b="0" lang="en-US" sz="3000" spc="-1" strike="noStrike">
              <a:latin typeface="Arial"/>
            </a:endParaRPr>
          </a:p>
        </p:txBody>
      </p:sp>
      <p:sp>
        <p:nvSpPr>
          <p:cNvPr id="28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81" name="Group 1"/>
          <p:cNvGrpSpPr/>
          <p:nvPr/>
        </p:nvGrpSpPr>
        <p:grpSpPr>
          <a:xfrm>
            <a:off x="0" y="8988120"/>
            <a:ext cx="18287640" cy="1298520"/>
            <a:chOff x="0" y="8988120"/>
            <a:chExt cx="18287640" cy="1298520"/>
          </a:xfrm>
        </p:grpSpPr>
        <p:sp>
          <p:nvSpPr>
            <p:cNvPr id="28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83" name="CustomShape 3"/>
          <p:cNvSpPr/>
          <p:nvPr/>
        </p:nvSpPr>
        <p:spPr>
          <a:xfrm>
            <a:off x="13725360" y="439704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84" name="CustomShape 4"/>
          <p:cNvSpPr/>
          <p:nvPr/>
        </p:nvSpPr>
        <p:spPr>
          <a:xfrm>
            <a:off x="990720" y="763920"/>
            <a:ext cx="150944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Patch Management and Security Updates</a:t>
            </a:r>
            <a:endParaRPr b="0" lang="en-US" sz="4700" spc="-1" strike="noStrike">
              <a:latin typeface="Arial"/>
            </a:endParaRPr>
          </a:p>
        </p:txBody>
      </p:sp>
      <p:sp>
        <p:nvSpPr>
          <p:cNvPr id="285" name="CustomShape 5"/>
          <p:cNvSpPr/>
          <p:nvPr/>
        </p:nvSpPr>
        <p:spPr>
          <a:xfrm>
            <a:off x="1147320" y="1406160"/>
            <a:ext cx="1367820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Patch Management in Windows: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Windows Update: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Discuss how to configure Windows Update settings to automatically apply security updates and critical patches.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Explain how to use Windows Server Update Services (WSUS) for enterprise environments to manage updates.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Third-party Tools: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Using tools like Secunia PSI or Ninite to manage updates for non-Microsoft software.</a:t>
            </a:r>
            <a:endParaRPr b="0" lang="en-US" sz="3000" spc="-1" strike="noStrike">
              <a:latin typeface="Arial"/>
            </a:endParaRPr>
          </a:p>
        </p:txBody>
      </p:sp>
      <p:sp>
        <p:nvSpPr>
          <p:cNvPr id="28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87" name="Group 1"/>
          <p:cNvGrpSpPr/>
          <p:nvPr/>
        </p:nvGrpSpPr>
        <p:grpSpPr>
          <a:xfrm>
            <a:off x="0" y="8988120"/>
            <a:ext cx="18287640" cy="1298520"/>
            <a:chOff x="0" y="8988120"/>
            <a:chExt cx="18287640" cy="1298520"/>
          </a:xfrm>
        </p:grpSpPr>
        <p:sp>
          <p:nvSpPr>
            <p:cNvPr id="28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89" name="CustomShape 3"/>
          <p:cNvSpPr/>
          <p:nvPr/>
        </p:nvSpPr>
        <p:spPr>
          <a:xfrm>
            <a:off x="13611240" y="27525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90"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System Hardening Techniques</a:t>
            </a:r>
            <a:endParaRPr b="0" lang="en-US" sz="4700" spc="-1" strike="noStrike">
              <a:latin typeface="Arial"/>
            </a:endParaRPr>
          </a:p>
        </p:txBody>
      </p:sp>
      <p:sp>
        <p:nvSpPr>
          <p:cNvPr id="291" name="CustomShape 5"/>
          <p:cNvSpPr/>
          <p:nvPr/>
        </p:nvSpPr>
        <p:spPr>
          <a:xfrm>
            <a:off x="1147320" y="1406160"/>
            <a:ext cx="1367820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Teach how to implement security configurations to "harden" systems, making them less vulnerable to attack.</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What is System Hardening?: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System hardening refers to the process of securing a system by reducing its surface of vulnerability. It involves configuring settings to reduce potential weaknesses.</a:t>
            </a:r>
            <a:endParaRPr b="0" lang="en-US" sz="3000" spc="-1" strike="noStrike">
              <a:latin typeface="Arial"/>
            </a:endParaRPr>
          </a:p>
        </p:txBody>
      </p:sp>
      <p:sp>
        <p:nvSpPr>
          <p:cNvPr id="29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93" name="Group 1"/>
          <p:cNvGrpSpPr/>
          <p:nvPr/>
        </p:nvGrpSpPr>
        <p:grpSpPr>
          <a:xfrm>
            <a:off x="0" y="8988120"/>
            <a:ext cx="18287640" cy="1298520"/>
            <a:chOff x="0" y="8988120"/>
            <a:chExt cx="18287640" cy="1298520"/>
          </a:xfrm>
        </p:grpSpPr>
        <p:sp>
          <p:nvSpPr>
            <p:cNvPr id="29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295" name="CustomShape 3"/>
          <p:cNvSpPr/>
          <p:nvPr/>
        </p:nvSpPr>
        <p:spPr>
          <a:xfrm>
            <a:off x="13611240" y="27525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296"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System Hardening Techniques</a:t>
            </a:r>
            <a:endParaRPr b="0" lang="en-US" sz="4700" spc="-1" strike="noStrike">
              <a:latin typeface="Arial"/>
            </a:endParaRPr>
          </a:p>
        </p:txBody>
      </p:sp>
      <p:sp>
        <p:nvSpPr>
          <p:cNvPr id="297" name="CustomShape 5"/>
          <p:cNvSpPr/>
          <p:nvPr/>
        </p:nvSpPr>
        <p:spPr>
          <a:xfrm>
            <a:off x="1147320" y="1406160"/>
            <a:ext cx="1367820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Hardening Linux Systems: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Disabling Unnecessary Services: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Disable services that are not required for the system to function (e.g., FTP, Telnet).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Use of SELinux/AppArmor:</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Configure SELinux or AppArmor for mandatory access control to reduce the impact of any successful attack.</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Configure Logging:</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Ensure system logs are active and stored securely. Use tools like rsyslog to collect logs and monitor them for signs of suspicious activity.</a:t>
            </a:r>
            <a:endParaRPr b="0" lang="en-US" sz="3000" spc="-1" strike="noStrike">
              <a:latin typeface="Arial"/>
            </a:endParaRPr>
          </a:p>
        </p:txBody>
      </p:sp>
      <p:sp>
        <p:nvSpPr>
          <p:cNvPr id="29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299" name="Group 1"/>
          <p:cNvGrpSpPr/>
          <p:nvPr/>
        </p:nvGrpSpPr>
        <p:grpSpPr>
          <a:xfrm>
            <a:off x="0" y="8988120"/>
            <a:ext cx="18287640" cy="1298520"/>
            <a:chOff x="0" y="8988120"/>
            <a:chExt cx="18287640" cy="1298520"/>
          </a:xfrm>
        </p:grpSpPr>
        <p:sp>
          <p:nvSpPr>
            <p:cNvPr id="30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01" name="CustomShape 3"/>
          <p:cNvSpPr/>
          <p:nvPr/>
        </p:nvSpPr>
        <p:spPr>
          <a:xfrm>
            <a:off x="13611240" y="29433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02"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System Hardening Techniques</a:t>
            </a:r>
            <a:endParaRPr b="0" lang="en-US" sz="4700" spc="-1" strike="noStrike">
              <a:latin typeface="Arial"/>
            </a:endParaRPr>
          </a:p>
        </p:txBody>
      </p:sp>
      <p:sp>
        <p:nvSpPr>
          <p:cNvPr id="303" name="CustomShape 5"/>
          <p:cNvSpPr/>
          <p:nvPr/>
        </p:nvSpPr>
        <p:spPr>
          <a:xfrm>
            <a:off x="1147320" y="1406160"/>
            <a:ext cx="1367820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Hardening Windows Systems: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Group Policy Settings: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Configure Windows security policies, such as password complexity and lockout policies.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Disable Unnecessary Services: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Disable unneeded services such as SMBv1 or Windows Messenger to reduce attack surface.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Use Windows Security Baselines: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Apply the Security Compliance Toolkit and Group Policy security baselines to configure Windows systems securely.</a:t>
            </a:r>
            <a:endParaRPr b="0" lang="en-US" sz="3000" spc="-1" strike="noStrike">
              <a:latin typeface="Arial"/>
            </a:endParaRPr>
          </a:p>
        </p:txBody>
      </p:sp>
      <p:sp>
        <p:nvSpPr>
          <p:cNvPr id="30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05" name="Group 1"/>
          <p:cNvGrpSpPr/>
          <p:nvPr/>
        </p:nvGrpSpPr>
        <p:grpSpPr>
          <a:xfrm>
            <a:off x="0" y="8988120"/>
            <a:ext cx="18287640" cy="1298520"/>
            <a:chOff x="0" y="8988120"/>
            <a:chExt cx="18287640" cy="1298520"/>
          </a:xfrm>
        </p:grpSpPr>
        <p:sp>
          <p:nvSpPr>
            <p:cNvPr id="30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07" name="CustomShape 3"/>
          <p:cNvSpPr/>
          <p:nvPr/>
        </p:nvSpPr>
        <p:spPr>
          <a:xfrm>
            <a:off x="13611240" y="29433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08"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2</a:t>
            </a:r>
            <a:endParaRPr b="0" lang="en-US" sz="4700" spc="-1" strike="noStrike">
              <a:latin typeface="Arial"/>
            </a:endParaRPr>
          </a:p>
        </p:txBody>
      </p:sp>
      <p:sp>
        <p:nvSpPr>
          <p:cNvPr id="309" name="CustomShape 5"/>
          <p:cNvSpPr/>
          <p:nvPr/>
        </p:nvSpPr>
        <p:spPr>
          <a:xfrm>
            <a:off x="1147320" y="1406160"/>
            <a:ext cx="13678200" cy="533448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Summarize the importance of system administration and security in protecting information systems.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Encourage students to apply hardening techniques, manage patching processes, and configure user permissions correctly in their work environments.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Remind students that system security is an ongoing process and requires continuous attention to updates and configurations.</a:t>
            </a:r>
            <a:endParaRPr b="0" lang="en-US" sz="3000" spc="-1" strike="noStrike">
              <a:latin typeface="Arial"/>
            </a:endParaRPr>
          </a:p>
        </p:txBody>
      </p:sp>
      <p:sp>
        <p:nvSpPr>
          <p:cNvPr id="31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11" name="Group 1"/>
          <p:cNvGrpSpPr/>
          <p:nvPr/>
        </p:nvGrpSpPr>
        <p:grpSpPr>
          <a:xfrm>
            <a:off x="0" y="8988120"/>
            <a:ext cx="18287640" cy="1298520"/>
            <a:chOff x="0" y="8988120"/>
            <a:chExt cx="18287640" cy="1298520"/>
          </a:xfrm>
        </p:grpSpPr>
        <p:sp>
          <p:nvSpPr>
            <p:cNvPr id="31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13" name="CustomShape 3"/>
          <p:cNvSpPr/>
          <p:nvPr/>
        </p:nvSpPr>
        <p:spPr>
          <a:xfrm>
            <a:off x="13611240" y="29433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14"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2</a:t>
            </a:r>
            <a:endParaRPr b="0" lang="en-US" sz="4700" spc="-1" strike="noStrike">
              <a:latin typeface="Arial"/>
            </a:endParaRPr>
          </a:p>
        </p:txBody>
      </p:sp>
      <p:sp>
        <p:nvSpPr>
          <p:cNvPr id="315" name="CustomShape 5"/>
          <p:cNvSpPr/>
          <p:nvPr/>
        </p:nvSpPr>
        <p:spPr>
          <a:xfrm>
            <a:off x="1147320" y="1406160"/>
            <a:ext cx="13678200" cy="533448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Summarize the importance of system administration and security in protecting information systems.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Encourage students to apply hardening techniques, manage patching processes, and configure user permissions correctly in their work environments.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Remind students that system security is an ongoing process and requires continuous attention to updates and configurations.</a:t>
            </a:r>
            <a:endParaRPr b="0" lang="en-US" sz="3000" spc="-1" strike="noStrike">
              <a:latin typeface="Arial"/>
            </a:endParaRPr>
          </a:p>
        </p:txBody>
      </p:sp>
      <p:sp>
        <p:nvSpPr>
          <p:cNvPr id="31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17" name="Group 1"/>
          <p:cNvGrpSpPr/>
          <p:nvPr/>
        </p:nvGrpSpPr>
        <p:grpSpPr>
          <a:xfrm>
            <a:off x="0" y="8988120"/>
            <a:ext cx="18287640" cy="1298520"/>
            <a:chOff x="0" y="8988120"/>
            <a:chExt cx="18287640" cy="1298520"/>
          </a:xfrm>
        </p:grpSpPr>
        <p:sp>
          <p:nvSpPr>
            <p:cNvPr id="31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19" name="CustomShape 3"/>
          <p:cNvSpPr/>
          <p:nvPr/>
        </p:nvSpPr>
        <p:spPr>
          <a:xfrm>
            <a:off x="13611240" y="294336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20"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3: Python for Cybersecurity</a:t>
            </a:r>
            <a:endParaRPr b="0" lang="en-US" sz="4700" spc="-1" strike="noStrike">
              <a:latin typeface="Arial"/>
            </a:endParaRPr>
          </a:p>
        </p:txBody>
      </p:sp>
      <p:sp>
        <p:nvSpPr>
          <p:cNvPr id="321" name="CustomShape 5"/>
          <p:cNvSpPr/>
          <p:nvPr/>
        </p:nvSpPr>
        <p:spPr>
          <a:xfrm>
            <a:off x="1147320" y="1406160"/>
            <a:ext cx="12223440" cy="38102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Great! Let's move on to Module 3: Python for Cybersecurity. </a:t>
            </a:r>
            <a:endParaRPr b="0" lang="en-US" sz="3000" spc="-1" strike="noStrike">
              <a:latin typeface="Arial"/>
            </a:endParaRPr>
          </a:p>
          <a:p>
            <a:pPr>
              <a:lnSpc>
                <a:spcPts val="6001"/>
              </a:lnSpc>
            </a:pPr>
            <a:r>
              <a:rPr b="0" lang="en-US" sz="3000" spc="-1" strike="noStrike">
                <a:solidFill>
                  <a:srgbClr val="2d2d2d"/>
                </a:solidFill>
                <a:latin typeface="Lato 1"/>
                <a:ea typeface="Lato 1"/>
              </a:rPr>
              <a:t>This module will focus on introducing students to Python as a tool for cybersecurity tasks such as automation, scanning, and vulnerability management. The goal is to provide learners with the skills to leverage Python for security-related tasks effectively.</a:t>
            </a:r>
            <a:endParaRPr b="0" lang="en-US" sz="3000" spc="-1" strike="noStrike">
              <a:latin typeface="Arial"/>
            </a:endParaRPr>
          </a:p>
        </p:txBody>
      </p:sp>
      <p:sp>
        <p:nvSpPr>
          <p:cNvPr id="32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23" name="Group 1"/>
          <p:cNvGrpSpPr/>
          <p:nvPr/>
        </p:nvGrpSpPr>
        <p:grpSpPr>
          <a:xfrm>
            <a:off x="0" y="8988120"/>
            <a:ext cx="18287640" cy="1298520"/>
            <a:chOff x="0" y="8988120"/>
            <a:chExt cx="18287640" cy="1298520"/>
          </a:xfrm>
        </p:grpSpPr>
        <p:sp>
          <p:nvSpPr>
            <p:cNvPr id="32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25"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26"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Introduction to Python: Basics, Syntax, and Data Types</a:t>
            </a:r>
            <a:endParaRPr b="0" lang="en-US" sz="4700" spc="-1" strike="noStrike">
              <a:latin typeface="Arial"/>
            </a:endParaRPr>
          </a:p>
        </p:txBody>
      </p:sp>
      <p:sp>
        <p:nvSpPr>
          <p:cNvPr id="327" name="CustomShape 5"/>
          <p:cNvSpPr/>
          <p:nvPr/>
        </p:nvSpPr>
        <p:spPr>
          <a:xfrm>
            <a:off x="1147320" y="2340000"/>
            <a:ext cx="1367820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Get students familiar with Python basics, syntax, and essential data types.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Introduction to Python: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Python is a versatile, high-level programming language widely used in cybersecurity for automation, analysis, and penetration testing.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It's easy to learn and read, making it a popular choice for both beginners and professionals.</a:t>
            </a:r>
            <a:endParaRPr b="0" lang="en-US" sz="3000" spc="-1" strike="noStrike">
              <a:latin typeface="Arial"/>
            </a:endParaRPr>
          </a:p>
        </p:txBody>
      </p:sp>
      <p:sp>
        <p:nvSpPr>
          <p:cNvPr id="32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29" name="Group 1"/>
          <p:cNvGrpSpPr/>
          <p:nvPr/>
        </p:nvGrpSpPr>
        <p:grpSpPr>
          <a:xfrm>
            <a:off x="0" y="8988120"/>
            <a:ext cx="18287640" cy="1298520"/>
            <a:chOff x="0" y="8988120"/>
            <a:chExt cx="18287640" cy="1298520"/>
          </a:xfrm>
        </p:grpSpPr>
        <p:sp>
          <p:nvSpPr>
            <p:cNvPr id="33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31"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32"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Introduction to Python: Basics, Syntax, and Data Types</a:t>
            </a:r>
            <a:endParaRPr b="0" lang="en-US" sz="4700" spc="-1" strike="noStrike">
              <a:latin typeface="Arial"/>
            </a:endParaRPr>
          </a:p>
        </p:txBody>
      </p:sp>
      <p:sp>
        <p:nvSpPr>
          <p:cNvPr id="333" name="CustomShape 5"/>
          <p:cNvSpPr/>
          <p:nvPr/>
        </p:nvSpPr>
        <p:spPr>
          <a:xfrm>
            <a:off x="1147320" y="2340000"/>
            <a:ext cx="1367820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Basic Python Syntax:</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Variables and Data Types: Introduce variables and basic data types such as strings, integers, and lists.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Example:</a:t>
            </a:r>
            <a:endParaRPr b="0" lang="en-US" sz="3000" spc="-1" strike="noStrike">
              <a:latin typeface="Arial"/>
            </a:endParaRPr>
          </a:p>
          <a:p>
            <a:pPr>
              <a:lnSpc>
                <a:spcPts val="6001"/>
              </a:lnSpc>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#python</a:t>
            </a:r>
            <a:endParaRPr b="0" lang="en-US" sz="3000" spc="-1" strike="noStrike">
              <a:latin typeface="Arial"/>
            </a:endParaRPr>
          </a:p>
          <a:p>
            <a:pPr>
              <a:lnSpc>
                <a:spcPts val="6001"/>
              </a:lnSpc>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x = 10 # Integer</a:t>
            </a:r>
            <a:endParaRPr b="0" lang="en-US" sz="3000" spc="-1" strike="noStrike">
              <a:latin typeface="Arial"/>
            </a:endParaRPr>
          </a:p>
          <a:p>
            <a:pPr>
              <a:lnSpc>
                <a:spcPts val="6001"/>
              </a:lnSpc>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name = "Cybersecurity" # String</a:t>
            </a:r>
            <a:endParaRPr b="0" lang="en-US" sz="3000" spc="-1" strike="noStrike">
              <a:latin typeface="Arial"/>
            </a:endParaRPr>
          </a:p>
          <a:p>
            <a:pPr>
              <a:lnSpc>
                <a:spcPts val="6001"/>
              </a:lnSpc>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user_list = ["Alice", "Bob", "Charlie"] # List</a:t>
            </a:r>
            <a:endParaRPr b="0" lang="en-US" sz="3000" spc="-1" strike="noStrike">
              <a:latin typeface="Arial"/>
            </a:endParaRPr>
          </a:p>
        </p:txBody>
      </p:sp>
      <p:sp>
        <p:nvSpPr>
          <p:cNvPr id="33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5" name="Group 1"/>
          <p:cNvGrpSpPr/>
          <p:nvPr/>
        </p:nvGrpSpPr>
        <p:grpSpPr>
          <a:xfrm>
            <a:off x="0" y="8988120"/>
            <a:ext cx="18287640" cy="1298520"/>
            <a:chOff x="0" y="8988120"/>
            <a:chExt cx="18287640" cy="1298520"/>
          </a:xfrm>
        </p:grpSpPr>
        <p:sp>
          <p:nvSpPr>
            <p:cNvPr id="6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7"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8" name="CustomShape 4"/>
          <p:cNvSpPr/>
          <p:nvPr/>
        </p:nvSpPr>
        <p:spPr>
          <a:xfrm>
            <a:off x="990720" y="763920"/>
            <a:ext cx="1409004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2: System Administration and Security</a:t>
            </a:r>
            <a:endParaRPr b="0" lang="en-US" sz="4700" spc="-1" strike="noStrike">
              <a:latin typeface="Arial"/>
            </a:endParaRPr>
          </a:p>
        </p:txBody>
      </p:sp>
      <p:sp>
        <p:nvSpPr>
          <p:cNvPr id="69" name="CustomShape 5"/>
          <p:cNvSpPr/>
          <p:nvPr/>
        </p:nvSpPr>
        <p:spPr>
          <a:xfrm>
            <a:off x="1147320" y="1648080"/>
            <a:ext cx="12154320" cy="30481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Securing Operating Systems (Linux, Windows)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File Permissions and User Accounts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Patch Management and Security Updates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System Hardening Techniques</a:t>
            </a:r>
            <a:endParaRPr b="0" lang="en-US" sz="3000" spc="-1" strike="noStrike">
              <a:latin typeface="Arial"/>
            </a:endParaRPr>
          </a:p>
        </p:txBody>
      </p:sp>
      <p:sp>
        <p:nvSpPr>
          <p:cNvPr id="7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6</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35" name="Group 1"/>
          <p:cNvGrpSpPr/>
          <p:nvPr/>
        </p:nvGrpSpPr>
        <p:grpSpPr>
          <a:xfrm>
            <a:off x="0" y="8988120"/>
            <a:ext cx="18287640" cy="1298520"/>
            <a:chOff x="0" y="8988120"/>
            <a:chExt cx="18287640" cy="1298520"/>
          </a:xfrm>
        </p:grpSpPr>
        <p:sp>
          <p:nvSpPr>
            <p:cNvPr id="33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37"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38"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Introduction to Python: Basics, Syntax, and Data Types</a:t>
            </a:r>
            <a:endParaRPr b="0" lang="en-US" sz="4700" spc="-1" strike="noStrike">
              <a:latin typeface="Arial"/>
            </a:endParaRPr>
          </a:p>
        </p:txBody>
      </p:sp>
      <p:sp>
        <p:nvSpPr>
          <p:cNvPr id="339" name="CustomShape 5"/>
          <p:cNvSpPr/>
          <p:nvPr/>
        </p:nvSpPr>
        <p:spPr>
          <a:xfrm>
            <a:off x="1147320" y="2340000"/>
            <a:ext cx="1367820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Control Flow:</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If/Else Statements: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Conditional execution based on true/false conditions.</a:t>
            </a:r>
            <a:endParaRPr b="0" lang="en-US" sz="3000" spc="-1" strike="noStrike">
              <a:latin typeface="Arial"/>
            </a:endParaRPr>
          </a:p>
          <a:p>
            <a:pPr>
              <a:lnSpc>
                <a:spcPts val="6001"/>
              </a:lnSpc>
            </a:pPr>
            <a:r>
              <a:rPr b="0" lang="en-US" sz="3000" spc="-1" strike="noStrike">
                <a:solidFill>
                  <a:srgbClr val="2d2d2d"/>
                </a:solidFill>
                <a:latin typeface="Lato 1"/>
                <a:ea typeface="Lato 1"/>
              </a:rPr>
              <a:t>Example:</a:t>
            </a:r>
            <a:endParaRPr b="0" lang="en-US" sz="3000" spc="-1" strike="noStrike">
              <a:latin typeface="Arial"/>
            </a:endParaRPr>
          </a:p>
          <a:p>
            <a:pPr>
              <a:lnSpc>
                <a:spcPts val="6001"/>
              </a:lnSpc>
            </a:pPr>
            <a:r>
              <a:rPr b="0" lang="en-US" sz="3000" spc="-1" strike="noStrike">
                <a:solidFill>
                  <a:srgbClr val="2d2d2d"/>
                </a:solidFill>
                <a:latin typeface="Lato 1"/>
                <a:ea typeface="Lato 1"/>
              </a:rPr>
              <a:t>if x &gt; 5:</a:t>
            </a:r>
            <a:endParaRPr b="0" lang="en-US" sz="3000" spc="-1" strike="noStrike">
              <a:latin typeface="Arial"/>
            </a:endParaRPr>
          </a:p>
          <a:p>
            <a:pPr>
              <a:lnSpc>
                <a:spcPts val="6001"/>
              </a:lnSpc>
            </a:pPr>
            <a:r>
              <a:rPr b="0" lang="en-US" sz="3000" spc="-1" strike="noStrike">
                <a:solidFill>
                  <a:srgbClr val="2d2d2d"/>
                </a:solidFill>
                <a:latin typeface="Lato 1"/>
                <a:ea typeface="Lato 1"/>
              </a:rPr>
              <a:t>print("Greater than 5")</a:t>
            </a:r>
            <a:endParaRPr b="0" lang="en-US" sz="3000" spc="-1" strike="noStrike">
              <a:latin typeface="Arial"/>
            </a:endParaRPr>
          </a:p>
          <a:p>
            <a:pPr>
              <a:lnSpc>
                <a:spcPts val="6001"/>
              </a:lnSpc>
            </a:pPr>
            <a:r>
              <a:rPr b="0" lang="en-US" sz="3000" spc="-1" strike="noStrike">
                <a:solidFill>
                  <a:srgbClr val="2d2d2d"/>
                </a:solidFill>
                <a:latin typeface="Lato 1"/>
                <a:ea typeface="Lato 1"/>
              </a:rPr>
              <a:t>else:</a:t>
            </a:r>
            <a:endParaRPr b="0" lang="en-US" sz="3000" spc="-1" strike="noStrike">
              <a:latin typeface="Arial"/>
            </a:endParaRPr>
          </a:p>
          <a:p>
            <a:pPr>
              <a:lnSpc>
                <a:spcPts val="6001"/>
              </a:lnSpc>
            </a:pPr>
            <a:r>
              <a:rPr b="0" lang="en-US" sz="3000" spc="-1" strike="noStrike">
                <a:solidFill>
                  <a:srgbClr val="2d2d2d"/>
                </a:solidFill>
                <a:latin typeface="Lato 1"/>
                <a:ea typeface="Lato 1"/>
              </a:rPr>
              <a:t>print("Less than or equal to 5")</a:t>
            </a:r>
            <a:endParaRPr b="0" lang="en-US" sz="3000" spc="-1" strike="noStrike">
              <a:latin typeface="Arial"/>
            </a:endParaRPr>
          </a:p>
        </p:txBody>
      </p:sp>
      <p:sp>
        <p:nvSpPr>
          <p:cNvPr id="34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41" name="Group 1"/>
          <p:cNvGrpSpPr/>
          <p:nvPr/>
        </p:nvGrpSpPr>
        <p:grpSpPr>
          <a:xfrm>
            <a:off x="0" y="8988120"/>
            <a:ext cx="18287640" cy="1298520"/>
            <a:chOff x="0" y="8988120"/>
            <a:chExt cx="18287640" cy="1298520"/>
          </a:xfrm>
        </p:grpSpPr>
        <p:sp>
          <p:nvSpPr>
            <p:cNvPr id="34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43"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44"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Introduction to Python: Basics, Syntax, and Data Types</a:t>
            </a:r>
            <a:endParaRPr b="0" lang="en-US" sz="4700" spc="-1" strike="noStrike">
              <a:latin typeface="Arial"/>
            </a:endParaRPr>
          </a:p>
        </p:txBody>
      </p:sp>
      <p:sp>
        <p:nvSpPr>
          <p:cNvPr id="345" name="CustomShape 5"/>
          <p:cNvSpPr/>
          <p:nvPr/>
        </p:nvSpPr>
        <p:spPr>
          <a:xfrm>
            <a:off x="1147320" y="2340000"/>
            <a:ext cx="1367820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Loops: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For and While Loops:</a:t>
            </a:r>
            <a:endParaRPr b="0" lang="en-US" sz="3000" spc="-1" strike="noStrike">
              <a:latin typeface="Arial"/>
            </a:endParaRPr>
          </a:p>
          <a:p>
            <a:pPr>
              <a:lnSpc>
                <a:spcPts val="6001"/>
              </a:lnSpc>
            </a:pPr>
            <a:r>
              <a:rPr b="0" lang="en-US" sz="3000" spc="-1" strike="noStrike">
                <a:solidFill>
                  <a:srgbClr val="2d2d2d"/>
                </a:solidFill>
                <a:latin typeface="Lato 1"/>
                <a:ea typeface="Lato 1"/>
              </a:rPr>
              <a:t>Repeated execution of code based on conditions.</a:t>
            </a:r>
            <a:endParaRPr b="0" lang="en-US" sz="3000" spc="-1" strike="noStrike">
              <a:latin typeface="Arial"/>
            </a:endParaRPr>
          </a:p>
          <a:p>
            <a:pPr>
              <a:lnSpc>
                <a:spcPts val="6001"/>
              </a:lnSpc>
            </a:pPr>
            <a:r>
              <a:rPr b="0" lang="en-US" sz="3000" spc="-1" strike="noStrike">
                <a:solidFill>
                  <a:srgbClr val="2d2d2d"/>
                </a:solidFill>
                <a:latin typeface="Lato 1"/>
                <a:ea typeface="Lato 1"/>
              </a:rPr>
              <a:t>Example:</a:t>
            </a:r>
            <a:endParaRPr b="0" lang="en-US" sz="3000" spc="-1" strike="noStrike">
              <a:latin typeface="Arial"/>
            </a:endParaRPr>
          </a:p>
          <a:p>
            <a:pPr>
              <a:lnSpc>
                <a:spcPts val="6001"/>
              </a:lnSpc>
            </a:pPr>
            <a:r>
              <a:rPr b="0" lang="en-US" sz="3000" spc="-1" strike="noStrike">
                <a:solidFill>
                  <a:srgbClr val="2d2d2d"/>
                </a:solidFill>
                <a:latin typeface="Lato 1"/>
                <a:ea typeface="Lato 1"/>
              </a:rPr>
              <a:t>#python</a:t>
            </a:r>
            <a:endParaRPr b="0" lang="en-US" sz="3000" spc="-1" strike="noStrike">
              <a:latin typeface="Arial"/>
            </a:endParaRPr>
          </a:p>
          <a:p>
            <a:pPr>
              <a:lnSpc>
                <a:spcPts val="6001"/>
              </a:lnSpc>
            </a:pPr>
            <a:r>
              <a:rPr b="0" lang="en-US" sz="3000" spc="-1" strike="noStrike">
                <a:solidFill>
                  <a:srgbClr val="2d2d2d"/>
                </a:solidFill>
                <a:latin typeface="Lato 1"/>
                <a:ea typeface="Lato 1"/>
              </a:rPr>
              <a:t>for user in user_list:</a:t>
            </a:r>
            <a:endParaRPr b="0" lang="en-US" sz="3000" spc="-1" strike="noStrike">
              <a:latin typeface="Arial"/>
            </a:endParaRPr>
          </a:p>
          <a:p>
            <a:pPr>
              <a:lnSpc>
                <a:spcPts val="6001"/>
              </a:lnSpc>
            </a:pPr>
            <a:r>
              <a:rPr b="0" lang="en-US" sz="3000" spc="-1" strike="noStrike">
                <a:solidFill>
                  <a:srgbClr val="2d2d2d"/>
                </a:solidFill>
                <a:latin typeface="Lato 1"/>
                <a:ea typeface="Lato 1"/>
              </a:rPr>
              <a:t>print(user)</a:t>
            </a:r>
            <a:endParaRPr b="0" lang="en-US" sz="3000" spc="-1" strike="noStrike">
              <a:latin typeface="Arial"/>
            </a:endParaRPr>
          </a:p>
          <a:p>
            <a:pPr>
              <a:lnSpc>
                <a:spcPts val="6001"/>
              </a:lnSpc>
            </a:pPr>
            <a:endParaRPr b="0" lang="en-US" sz="3000" spc="-1" strike="noStrike">
              <a:latin typeface="Arial"/>
            </a:endParaRPr>
          </a:p>
        </p:txBody>
      </p:sp>
      <p:sp>
        <p:nvSpPr>
          <p:cNvPr id="34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47" name="Group 1"/>
          <p:cNvGrpSpPr/>
          <p:nvPr/>
        </p:nvGrpSpPr>
        <p:grpSpPr>
          <a:xfrm>
            <a:off x="0" y="8988120"/>
            <a:ext cx="18287640" cy="1298520"/>
            <a:chOff x="0" y="8988120"/>
            <a:chExt cx="18287640" cy="1298520"/>
          </a:xfrm>
        </p:grpSpPr>
        <p:sp>
          <p:nvSpPr>
            <p:cNvPr id="34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49"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50"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Introduction to Python: Basics, Syntax, and Data Types</a:t>
            </a:r>
            <a:endParaRPr b="0" lang="en-US" sz="4700" spc="-1" strike="noStrike">
              <a:latin typeface="Arial"/>
            </a:endParaRPr>
          </a:p>
        </p:txBody>
      </p:sp>
      <p:sp>
        <p:nvSpPr>
          <p:cNvPr id="351" name="CustomShape 5"/>
          <p:cNvSpPr/>
          <p:nvPr/>
        </p:nvSpPr>
        <p:spPr>
          <a:xfrm>
            <a:off x="1147320" y="2340000"/>
            <a:ext cx="13678200" cy="60973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6. Error Handling:</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Try/Except Blocks:</a:t>
            </a:r>
            <a:endParaRPr b="0" lang="en-US" sz="3000" spc="-1" strike="noStrike">
              <a:latin typeface="Arial"/>
            </a:endParaRPr>
          </a:p>
          <a:p>
            <a:pPr>
              <a:lnSpc>
                <a:spcPts val="6001"/>
              </a:lnSpc>
            </a:pPr>
            <a:r>
              <a:rPr b="0" lang="en-US" sz="3000" spc="-1" strike="noStrike">
                <a:solidFill>
                  <a:srgbClr val="2d2d2d"/>
                </a:solidFill>
                <a:latin typeface="Lato 1"/>
                <a:ea typeface="Lato 1"/>
              </a:rPr>
              <a:t>Handling errors to prevent the program from crashing.</a:t>
            </a:r>
            <a:endParaRPr b="0" lang="en-US" sz="3000" spc="-1" strike="noStrike">
              <a:latin typeface="Arial"/>
            </a:endParaRPr>
          </a:p>
          <a:p>
            <a:pPr>
              <a:lnSpc>
                <a:spcPts val="6001"/>
              </a:lnSpc>
            </a:pPr>
            <a:r>
              <a:rPr b="0" lang="en-US" sz="3000" spc="-1" strike="noStrike">
                <a:solidFill>
                  <a:srgbClr val="2d2d2d"/>
                </a:solidFill>
                <a:latin typeface="Lato 1"/>
                <a:ea typeface="Lato 1"/>
              </a:rPr>
              <a:t>Example:</a:t>
            </a:r>
            <a:endParaRPr b="0" lang="en-US" sz="3000" spc="-1" strike="noStrike">
              <a:latin typeface="Arial"/>
            </a:endParaRPr>
          </a:p>
          <a:p>
            <a:pPr>
              <a:lnSpc>
                <a:spcPts val="6001"/>
              </a:lnSpc>
            </a:pPr>
            <a:r>
              <a:rPr b="0" lang="en-US" sz="3000" spc="-1" strike="noStrike">
                <a:solidFill>
                  <a:srgbClr val="2d2d2d"/>
                </a:solidFill>
                <a:latin typeface="Lato 1"/>
                <a:ea typeface="Lato 1"/>
              </a:rPr>
              <a:t>try:</a:t>
            </a:r>
            <a:endParaRPr b="0" lang="en-US" sz="3000" spc="-1" strike="noStrike">
              <a:latin typeface="Arial"/>
            </a:endParaRPr>
          </a:p>
          <a:p>
            <a:pPr>
              <a:lnSpc>
                <a:spcPts val="6001"/>
              </a:lnSpc>
            </a:pPr>
            <a:r>
              <a:rPr b="0" lang="en-US" sz="3000" spc="-1" strike="noStrike">
                <a:solidFill>
                  <a:srgbClr val="2d2d2d"/>
                </a:solidFill>
                <a:latin typeface="Lato 1"/>
                <a:ea typeface="Lato 1"/>
              </a:rPr>
              <a:t>number = int(input("Enter a number: "))</a:t>
            </a:r>
            <a:endParaRPr b="0" lang="en-US" sz="3000" spc="-1" strike="noStrike">
              <a:latin typeface="Arial"/>
            </a:endParaRPr>
          </a:p>
          <a:p>
            <a:pPr>
              <a:lnSpc>
                <a:spcPts val="6001"/>
              </a:lnSpc>
            </a:pPr>
            <a:r>
              <a:rPr b="0" lang="en-US" sz="3000" spc="-1" strike="noStrike">
                <a:solidFill>
                  <a:srgbClr val="2d2d2d"/>
                </a:solidFill>
                <a:latin typeface="Lato 1"/>
                <a:ea typeface="Lato 1"/>
              </a:rPr>
              <a:t>except ValueError:</a:t>
            </a:r>
            <a:endParaRPr b="0" lang="en-US" sz="3000" spc="-1" strike="noStrike">
              <a:latin typeface="Arial"/>
            </a:endParaRPr>
          </a:p>
          <a:p>
            <a:pPr>
              <a:lnSpc>
                <a:spcPts val="6001"/>
              </a:lnSpc>
            </a:pPr>
            <a:r>
              <a:rPr b="0" lang="en-US" sz="3000" spc="-1" strike="noStrike">
                <a:solidFill>
                  <a:srgbClr val="2d2d2d"/>
                </a:solidFill>
                <a:latin typeface="Lato 1"/>
                <a:ea typeface="Lato 1"/>
              </a:rPr>
              <a:t>print("Invalid input! Please enter a valid number.")</a:t>
            </a:r>
            <a:endParaRPr b="0" lang="en-US" sz="3000" spc="-1" strike="noStrike">
              <a:latin typeface="Arial"/>
            </a:endParaRPr>
          </a:p>
        </p:txBody>
      </p:sp>
      <p:sp>
        <p:nvSpPr>
          <p:cNvPr id="35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53" name="Group 1"/>
          <p:cNvGrpSpPr/>
          <p:nvPr/>
        </p:nvGrpSpPr>
        <p:grpSpPr>
          <a:xfrm>
            <a:off x="0" y="8988120"/>
            <a:ext cx="18287640" cy="1298520"/>
            <a:chOff x="0" y="8988120"/>
            <a:chExt cx="18287640" cy="1298520"/>
          </a:xfrm>
        </p:grpSpPr>
        <p:sp>
          <p:nvSpPr>
            <p:cNvPr id="35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55"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56"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Using Python for Security Tasks</a:t>
            </a:r>
            <a:endParaRPr b="0" lang="en-US" sz="4700" spc="-1" strike="noStrike">
              <a:latin typeface="Arial"/>
            </a:endParaRPr>
          </a:p>
        </p:txBody>
      </p:sp>
      <p:sp>
        <p:nvSpPr>
          <p:cNvPr id="357" name="CustomShape 5"/>
          <p:cNvSpPr/>
          <p:nvPr/>
        </p:nvSpPr>
        <p:spPr>
          <a:xfrm>
            <a:off x="1147320" y="1428840"/>
            <a:ext cx="1367820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Teach students how to use Python to automate security tasks like scanning, network analysis, and more.</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Automating Security Tasks with Python: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Python scripts can automate various security tasks, from scanning for vulnerabilities to analyzing network traffic.</a:t>
            </a:r>
            <a:endParaRPr b="0" lang="en-US" sz="3000" spc="-1" strike="noStrike">
              <a:latin typeface="Arial"/>
            </a:endParaRPr>
          </a:p>
        </p:txBody>
      </p:sp>
      <p:sp>
        <p:nvSpPr>
          <p:cNvPr id="35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59" name="Group 1"/>
          <p:cNvGrpSpPr/>
          <p:nvPr/>
        </p:nvGrpSpPr>
        <p:grpSpPr>
          <a:xfrm>
            <a:off x="0" y="8988120"/>
            <a:ext cx="18287640" cy="1298520"/>
            <a:chOff x="0" y="8988120"/>
            <a:chExt cx="18287640" cy="1298520"/>
          </a:xfrm>
        </p:grpSpPr>
        <p:sp>
          <p:nvSpPr>
            <p:cNvPr id="36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61"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62"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Using Python for Security Tasks</a:t>
            </a:r>
            <a:endParaRPr b="0" lang="en-US" sz="4700" spc="-1" strike="noStrike">
              <a:latin typeface="Arial"/>
            </a:endParaRPr>
          </a:p>
        </p:txBody>
      </p:sp>
      <p:sp>
        <p:nvSpPr>
          <p:cNvPr id="363" name="CustomShape 5"/>
          <p:cNvSpPr/>
          <p:nvPr/>
        </p:nvSpPr>
        <p:spPr>
          <a:xfrm>
            <a:off x="1147320" y="1428840"/>
            <a:ext cx="1367820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Python for Network Scanning: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Socket Programming:</a:t>
            </a:r>
            <a:endParaRPr b="0" lang="en-US" sz="3000" spc="-1" strike="noStrike">
              <a:latin typeface="Arial"/>
            </a:endParaRPr>
          </a:p>
          <a:p>
            <a:pPr>
              <a:lnSpc>
                <a:spcPts val="6001"/>
              </a:lnSpc>
            </a:pPr>
            <a:r>
              <a:rPr b="0" lang="en-US" sz="3000" spc="-1" strike="noStrike">
                <a:solidFill>
                  <a:srgbClr val="2d2d2d"/>
                </a:solidFill>
                <a:latin typeface="Lato 1"/>
                <a:ea typeface="Lato 1"/>
              </a:rPr>
              <a:t>Python's socket module allows us to work with network connections. This can be used for tasks like port scanning and banner grabbing.</a:t>
            </a:r>
            <a:endParaRPr b="0" lang="en-US" sz="3000" spc="-1" strike="noStrike">
              <a:latin typeface="Arial"/>
            </a:endParaRPr>
          </a:p>
          <a:p>
            <a:pPr>
              <a:lnSpc>
                <a:spcPts val="6001"/>
              </a:lnSpc>
            </a:pPr>
            <a:r>
              <a:rPr b="0" lang="en-US" sz="3000" spc="-1" strike="noStrike">
                <a:solidFill>
                  <a:srgbClr val="2d2d2d"/>
                </a:solidFill>
                <a:latin typeface="Lato 1"/>
                <a:ea typeface="Lato 1"/>
              </a:rPr>
              <a:t>Example (Simple port scanner):</a:t>
            </a:r>
            <a:endParaRPr b="0" lang="en-US" sz="3000" spc="-1" strike="noStrike">
              <a:latin typeface="Arial"/>
            </a:endParaRPr>
          </a:p>
          <a:p>
            <a:pPr>
              <a:lnSpc>
                <a:spcPts val="6001"/>
              </a:lnSpc>
            </a:pPr>
            <a:r>
              <a:rPr b="0" lang="en-US" sz="3000" spc="-1" strike="noStrike">
                <a:solidFill>
                  <a:srgbClr val="2d2d2d"/>
                </a:solidFill>
                <a:latin typeface="Lato 1"/>
                <a:ea typeface="Lato 1"/>
              </a:rPr>
              <a:t>import socket</a:t>
            </a:r>
            <a:endParaRPr b="0" lang="en-US" sz="3000" spc="-1" strike="noStrike">
              <a:latin typeface="Arial"/>
            </a:endParaRPr>
          </a:p>
          <a:p>
            <a:pPr>
              <a:lnSpc>
                <a:spcPts val="6001"/>
              </a:lnSpc>
            </a:pPr>
            <a:r>
              <a:rPr b="0" lang="en-US" sz="3000" spc="-1" strike="noStrike">
                <a:solidFill>
                  <a:srgbClr val="2d2d2d"/>
                </a:solidFill>
                <a:latin typeface="Lato 1"/>
                <a:ea typeface="Lato 1"/>
              </a:rPr>
              <a:t>def scan_port(ip, port):</a:t>
            </a:r>
            <a:endParaRPr b="0" lang="en-US" sz="3000" spc="-1" strike="noStrike">
              <a:latin typeface="Arial"/>
            </a:endParaRPr>
          </a:p>
          <a:p>
            <a:pPr>
              <a:lnSpc>
                <a:spcPts val="6001"/>
              </a:lnSpc>
            </a:pPr>
            <a:r>
              <a:rPr b="0" lang="en-US" sz="3000" spc="-1" strike="noStrike">
                <a:solidFill>
                  <a:srgbClr val="2d2d2d"/>
                </a:solidFill>
                <a:latin typeface="Lato 1"/>
                <a:ea typeface="Lato 1"/>
              </a:rPr>
              <a:t>sock = socket.socket(socket.AF_INET, socket.SOCK_STREAM)</a:t>
            </a:r>
            <a:endParaRPr b="0" lang="en-US" sz="3000" spc="-1" strike="noStrike">
              <a:latin typeface="Arial"/>
            </a:endParaRPr>
          </a:p>
          <a:p>
            <a:pPr>
              <a:lnSpc>
                <a:spcPts val="6001"/>
              </a:lnSpc>
            </a:pPr>
            <a:r>
              <a:rPr b="0" lang="en-US" sz="3000" spc="-1" strike="noStrike">
                <a:solidFill>
                  <a:srgbClr val="2d2d2d"/>
                </a:solidFill>
                <a:latin typeface="Lato 1"/>
                <a:ea typeface="Lato 1"/>
              </a:rPr>
              <a:t>sock.settimeout(1)</a:t>
            </a:r>
            <a:endParaRPr b="0" lang="en-US" sz="3000" spc="-1" strike="noStrike">
              <a:latin typeface="Arial"/>
            </a:endParaRPr>
          </a:p>
          <a:p>
            <a:pPr>
              <a:lnSpc>
                <a:spcPts val="6001"/>
              </a:lnSpc>
            </a:pPr>
            <a:r>
              <a:rPr b="0" lang="en-US" sz="3000" spc="-1" strike="noStrike">
                <a:solidFill>
                  <a:srgbClr val="2d2d2d"/>
                </a:solidFill>
                <a:latin typeface="Lato 1"/>
                <a:ea typeface="Lato 1"/>
              </a:rPr>
              <a:t>result = sock.connect_ex((ip, port))</a:t>
            </a:r>
            <a:endParaRPr b="0" lang="en-US" sz="3000" spc="-1" strike="noStrike">
              <a:latin typeface="Arial"/>
            </a:endParaRPr>
          </a:p>
        </p:txBody>
      </p:sp>
      <p:sp>
        <p:nvSpPr>
          <p:cNvPr id="36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65" name="Group 1"/>
          <p:cNvGrpSpPr/>
          <p:nvPr/>
        </p:nvGrpSpPr>
        <p:grpSpPr>
          <a:xfrm>
            <a:off x="0" y="8988120"/>
            <a:ext cx="18287640" cy="1298520"/>
            <a:chOff x="0" y="8988120"/>
            <a:chExt cx="18287640" cy="1298520"/>
          </a:xfrm>
        </p:grpSpPr>
        <p:sp>
          <p:nvSpPr>
            <p:cNvPr id="36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67"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68"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Using Python for Security Tasks</a:t>
            </a:r>
            <a:endParaRPr b="0" lang="en-US" sz="4700" spc="-1" strike="noStrike">
              <a:latin typeface="Arial"/>
            </a:endParaRPr>
          </a:p>
        </p:txBody>
      </p:sp>
      <p:sp>
        <p:nvSpPr>
          <p:cNvPr id="369" name="CustomShape 5"/>
          <p:cNvSpPr/>
          <p:nvPr/>
        </p:nvSpPr>
        <p:spPr>
          <a:xfrm>
            <a:off x="1147320" y="1428840"/>
            <a:ext cx="1367820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if result == 0:</a:t>
            </a:r>
            <a:endParaRPr b="0" lang="en-US" sz="3000" spc="-1" strike="noStrike">
              <a:latin typeface="Arial"/>
            </a:endParaRPr>
          </a:p>
          <a:p>
            <a:pPr>
              <a:lnSpc>
                <a:spcPts val="6001"/>
              </a:lnSpc>
            </a:pPr>
            <a:r>
              <a:rPr b="0" lang="en-US" sz="3000" spc="-1" strike="noStrike">
                <a:solidFill>
                  <a:srgbClr val="2d2d2d"/>
                </a:solidFill>
                <a:latin typeface="Lato 1"/>
                <a:ea typeface="Lato 1"/>
              </a:rPr>
              <a:t>print(f"Port {port} is open on {ip}")</a:t>
            </a:r>
            <a:endParaRPr b="0" lang="en-US" sz="3000" spc="-1" strike="noStrike">
              <a:latin typeface="Arial"/>
            </a:endParaRPr>
          </a:p>
          <a:p>
            <a:pPr>
              <a:lnSpc>
                <a:spcPts val="6001"/>
              </a:lnSpc>
            </a:pPr>
            <a:r>
              <a:rPr b="0" lang="en-US" sz="3000" spc="-1" strike="noStrike">
                <a:solidFill>
                  <a:srgbClr val="2d2d2d"/>
                </a:solidFill>
                <a:latin typeface="Lato 1"/>
                <a:ea typeface="Lato 1"/>
              </a:rPr>
              <a:t>else:</a:t>
            </a:r>
            <a:endParaRPr b="0" lang="en-US" sz="3000" spc="-1" strike="noStrike">
              <a:latin typeface="Arial"/>
            </a:endParaRPr>
          </a:p>
          <a:p>
            <a:pPr>
              <a:lnSpc>
                <a:spcPts val="6001"/>
              </a:lnSpc>
            </a:pPr>
            <a:r>
              <a:rPr b="0" lang="en-US" sz="3000" spc="-1" strike="noStrike">
                <a:solidFill>
                  <a:srgbClr val="2d2d2d"/>
                </a:solidFill>
                <a:latin typeface="Lato 1"/>
                <a:ea typeface="Lato 1"/>
              </a:rPr>
              <a:t>print(f"Port {port} is closed on {ip}")</a:t>
            </a:r>
            <a:endParaRPr b="0" lang="en-US" sz="3000" spc="-1" strike="noStrike">
              <a:latin typeface="Arial"/>
            </a:endParaRPr>
          </a:p>
          <a:p>
            <a:pPr>
              <a:lnSpc>
                <a:spcPts val="6001"/>
              </a:lnSpc>
            </a:pPr>
            <a:r>
              <a:rPr b="0" lang="en-US" sz="3000" spc="-1" strike="noStrike">
                <a:solidFill>
                  <a:srgbClr val="2d2d2d"/>
                </a:solidFill>
                <a:latin typeface="Lato 1"/>
                <a:ea typeface="Lato 1"/>
              </a:rPr>
              <a:t>sock.close()</a:t>
            </a:r>
            <a:endParaRPr b="0" lang="en-US" sz="3000" spc="-1" strike="noStrike">
              <a:latin typeface="Arial"/>
            </a:endParaRPr>
          </a:p>
          <a:p>
            <a:pPr>
              <a:lnSpc>
                <a:spcPts val="6001"/>
              </a:lnSpc>
            </a:pPr>
            <a:r>
              <a:rPr b="0" lang="en-US" sz="3000" spc="-1" strike="noStrike">
                <a:solidFill>
                  <a:srgbClr val="2d2d2d"/>
                </a:solidFill>
                <a:latin typeface="Lato 1"/>
                <a:ea typeface="Lato 1"/>
              </a:rPr>
              <a:t>scan_port("192.168.1.1", 80)</a:t>
            </a:r>
            <a:endParaRPr b="0" lang="en-US" sz="3000" spc="-1" strike="noStrike">
              <a:latin typeface="Arial"/>
            </a:endParaRPr>
          </a:p>
          <a:p>
            <a:pPr>
              <a:lnSpc>
                <a:spcPts val="6001"/>
              </a:lnSpc>
            </a:pPr>
            <a:r>
              <a:rPr b="0" lang="en-US" sz="3000" spc="-1" strike="noStrike">
                <a:solidFill>
                  <a:srgbClr val="2d2d2d"/>
                </a:solidFill>
                <a:latin typeface="Lato 1"/>
                <a:ea typeface="Lato 1"/>
              </a:rPr>
              <a:t>3. Using Python for Vulnerability Scanning: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Libraries for Security Tasks:</a:t>
            </a:r>
            <a:endParaRPr b="0" lang="en-US" sz="3000" spc="-1" strike="noStrike">
              <a:latin typeface="Arial"/>
            </a:endParaRPr>
          </a:p>
          <a:p>
            <a:pPr>
              <a:lnSpc>
                <a:spcPts val="6001"/>
              </a:lnSpc>
            </a:pPr>
            <a:r>
              <a:rPr b="0" lang="en-US" sz="3000" spc="-1" strike="noStrike">
                <a:solidFill>
                  <a:srgbClr val="2d2d2d"/>
                </a:solidFill>
                <a:latin typeface="Lato 1"/>
                <a:ea typeface="Lato 1"/>
              </a:rPr>
              <a:t>Libraries such as requests, scapy, and paramiko help with tasks like vulnerability scanning, network analysis, and SSH connections.</a:t>
            </a:r>
            <a:endParaRPr b="0" lang="en-US" sz="3000" spc="-1" strike="noStrike">
              <a:latin typeface="Arial"/>
            </a:endParaRPr>
          </a:p>
        </p:txBody>
      </p:sp>
      <p:sp>
        <p:nvSpPr>
          <p:cNvPr id="37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71" name="Group 1"/>
          <p:cNvGrpSpPr/>
          <p:nvPr/>
        </p:nvGrpSpPr>
        <p:grpSpPr>
          <a:xfrm>
            <a:off x="0" y="8988120"/>
            <a:ext cx="18287640" cy="1298520"/>
            <a:chOff x="0" y="8988120"/>
            <a:chExt cx="18287640" cy="1298520"/>
          </a:xfrm>
        </p:grpSpPr>
        <p:sp>
          <p:nvSpPr>
            <p:cNvPr id="37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73"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74"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Using Python for Security Tasks</a:t>
            </a:r>
            <a:endParaRPr b="0" lang="en-US" sz="4700" spc="-1" strike="noStrike">
              <a:latin typeface="Arial"/>
            </a:endParaRPr>
          </a:p>
        </p:txBody>
      </p:sp>
      <p:sp>
        <p:nvSpPr>
          <p:cNvPr id="375" name="CustomShape 5"/>
          <p:cNvSpPr/>
          <p:nvPr/>
        </p:nvSpPr>
        <p:spPr>
          <a:xfrm>
            <a:off x="1147320" y="1428840"/>
            <a:ext cx="1367820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Example (Using requests to check for common web application vulnerabilities):</a:t>
            </a:r>
            <a:endParaRPr b="0" lang="en-US" sz="3000" spc="-1" strike="noStrike">
              <a:latin typeface="Arial"/>
            </a:endParaRPr>
          </a:p>
          <a:p>
            <a:pPr>
              <a:lnSpc>
                <a:spcPts val="6001"/>
              </a:lnSpc>
            </a:pPr>
            <a:r>
              <a:rPr b="0" lang="en-US" sz="3000" spc="-1" strike="noStrike">
                <a:solidFill>
                  <a:srgbClr val="2d2d2d"/>
                </a:solidFill>
                <a:latin typeface="Lato 1"/>
                <a:ea typeface="Lato 1"/>
              </a:rPr>
              <a:t>import requests</a:t>
            </a:r>
            <a:endParaRPr b="0" lang="en-US" sz="3000" spc="-1" strike="noStrike">
              <a:latin typeface="Arial"/>
            </a:endParaRPr>
          </a:p>
          <a:p>
            <a:pPr>
              <a:lnSpc>
                <a:spcPts val="6001"/>
              </a:lnSpc>
            </a:pPr>
            <a:r>
              <a:rPr b="0" lang="en-US" sz="3000" spc="-1" strike="noStrike">
                <a:solidFill>
                  <a:srgbClr val="2d2d2d"/>
                </a:solidFill>
                <a:latin typeface="Lato 1"/>
                <a:ea typeface="Lato 1"/>
              </a:rPr>
              <a:t>def check_for_sql_injection(url):</a:t>
            </a:r>
            <a:endParaRPr b="0" lang="en-US" sz="3000" spc="-1" strike="noStrike">
              <a:latin typeface="Arial"/>
            </a:endParaRPr>
          </a:p>
          <a:p>
            <a:pPr>
              <a:lnSpc>
                <a:spcPts val="6001"/>
              </a:lnSpc>
            </a:pPr>
            <a:r>
              <a:rPr b="0" lang="en-US" sz="3000" spc="-1" strike="noStrike">
                <a:solidFill>
                  <a:srgbClr val="2d2d2d"/>
                </a:solidFill>
                <a:latin typeface="Lato 1"/>
                <a:ea typeface="Lato 1"/>
              </a:rPr>
              <a:t>payload = "' OR '1'='1"</a:t>
            </a:r>
            <a:endParaRPr b="0" lang="en-US" sz="3000" spc="-1" strike="noStrike">
              <a:latin typeface="Arial"/>
            </a:endParaRPr>
          </a:p>
          <a:p>
            <a:pPr>
              <a:lnSpc>
                <a:spcPts val="6001"/>
              </a:lnSpc>
            </a:pPr>
            <a:r>
              <a:rPr b="0" lang="en-US" sz="3000" spc="-1" strike="noStrike">
                <a:solidFill>
                  <a:srgbClr val="2d2d2d"/>
                </a:solidFill>
                <a:latin typeface="Lato 1"/>
                <a:ea typeface="Lato 1"/>
              </a:rPr>
              <a:t>response = requests.get(url + "?username=" + payload)</a:t>
            </a:r>
            <a:endParaRPr b="0" lang="en-US" sz="3000" spc="-1" strike="noStrike">
              <a:latin typeface="Arial"/>
            </a:endParaRPr>
          </a:p>
          <a:p>
            <a:pPr>
              <a:lnSpc>
                <a:spcPts val="6001"/>
              </a:lnSpc>
            </a:pPr>
            <a:r>
              <a:rPr b="0" lang="en-US" sz="3000" spc="-1" strike="noStrike">
                <a:solidFill>
                  <a:srgbClr val="2d2d2d"/>
                </a:solidFill>
                <a:latin typeface="Lato 1"/>
                <a:ea typeface="Lato 1"/>
              </a:rPr>
              <a:t>if "error" in response.text:</a:t>
            </a:r>
            <a:endParaRPr b="0" lang="en-US" sz="3000" spc="-1" strike="noStrike">
              <a:latin typeface="Arial"/>
            </a:endParaRPr>
          </a:p>
          <a:p>
            <a:pPr>
              <a:lnSpc>
                <a:spcPts val="6001"/>
              </a:lnSpc>
            </a:pPr>
            <a:r>
              <a:rPr b="0" lang="en-US" sz="3000" spc="-1" strike="noStrike">
                <a:solidFill>
                  <a:srgbClr val="2d2d2d"/>
                </a:solidFill>
                <a:latin typeface="Lato 1"/>
                <a:ea typeface="Lato 1"/>
              </a:rPr>
              <a:t>print("Potential SQL Injection vulnerability detected.")</a:t>
            </a:r>
            <a:endParaRPr b="0" lang="en-US" sz="3000" spc="-1" strike="noStrike">
              <a:latin typeface="Arial"/>
            </a:endParaRPr>
          </a:p>
          <a:p>
            <a:pPr>
              <a:lnSpc>
                <a:spcPts val="6001"/>
              </a:lnSpc>
            </a:pPr>
            <a:r>
              <a:rPr b="0" lang="en-US" sz="3000" spc="-1" strike="noStrike">
                <a:solidFill>
                  <a:srgbClr val="2d2d2d"/>
                </a:solidFill>
                <a:latin typeface="Lato 1"/>
                <a:ea typeface="Lato 1"/>
              </a:rPr>
              <a:t>else:</a:t>
            </a:r>
            <a:endParaRPr b="0" lang="en-US" sz="3000" spc="-1" strike="noStrike">
              <a:latin typeface="Arial"/>
            </a:endParaRPr>
          </a:p>
          <a:p>
            <a:pPr>
              <a:lnSpc>
                <a:spcPts val="6001"/>
              </a:lnSpc>
            </a:pPr>
            <a:r>
              <a:rPr b="0" lang="en-US" sz="3000" spc="-1" strike="noStrike">
                <a:solidFill>
                  <a:srgbClr val="2d2d2d"/>
                </a:solidFill>
                <a:latin typeface="Lato 1"/>
                <a:ea typeface="Lato 1"/>
              </a:rPr>
              <a:t>print("No SQL Injection vulnerability found.")</a:t>
            </a:r>
            <a:endParaRPr b="0" lang="en-US" sz="3000" spc="-1" strike="noStrike">
              <a:latin typeface="Arial"/>
            </a:endParaRPr>
          </a:p>
          <a:p>
            <a:pPr>
              <a:lnSpc>
                <a:spcPts val="6001"/>
              </a:lnSpc>
            </a:pPr>
            <a:r>
              <a:rPr b="0" lang="en-US" sz="3000" spc="-1" strike="noStrike">
                <a:solidFill>
                  <a:srgbClr val="2d2d2d"/>
                </a:solidFill>
                <a:latin typeface="Lato 1"/>
                <a:ea typeface="Lato 1"/>
              </a:rPr>
              <a:t>check_for_sql_injection("http://example.com/login")</a:t>
            </a:r>
            <a:endParaRPr b="0" lang="en-US" sz="3000" spc="-1" strike="noStrike">
              <a:latin typeface="Arial"/>
            </a:endParaRPr>
          </a:p>
        </p:txBody>
      </p:sp>
      <p:sp>
        <p:nvSpPr>
          <p:cNvPr id="37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77" name="Group 1"/>
          <p:cNvGrpSpPr/>
          <p:nvPr/>
        </p:nvGrpSpPr>
        <p:grpSpPr>
          <a:xfrm>
            <a:off x="0" y="8988120"/>
            <a:ext cx="18287640" cy="1298520"/>
            <a:chOff x="0" y="8988120"/>
            <a:chExt cx="18287640" cy="1298520"/>
          </a:xfrm>
        </p:grpSpPr>
        <p:sp>
          <p:nvSpPr>
            <p:cNvPr id="37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79"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80"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Using Python for Security Tasks</a:t>
            </a:r>
            <a:endParaRPr b="0" lang="en-US" sz="4700" spc="-1" strike="noStrike">
              <a:latin typeface="Arial"/>
            </a:endParaRPr>
          </a:p>
        </p:txBody>
      </p:sp>
      <p:sp>
        <p:nvSpPr>
          <p:cNvPr id="381" name="CustomShape 5"/>
          <p:cNvSpPr/>
          <p:nvPr/>
        </p:nvSpPr>
        <p:spPr>
          <a:xfrm>
            <a:off x="1147320" y="1428840"/>
            <a:ext cx="1367820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Working with APIs: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Python can be used to interact with APIs, such as scanning tools (e.g., VirusTotal, Shodan), and retrieve security data.</a:t>
            </a:r>
            <a:endParaRPr b="0" lang="en-US" sz="3000" spc="-1" strike="noStrike">
              <a:latin typeface="Arial"/>
            </a:endParaRPr>
          </a:p>
          <a:p>
            <a:pPr>
              <a:lnSpc>
                <a:spcPts val="6001"/>
              </a:lnSpc>
            </a:pPr>
            <a:r>
              <a:rPr b="0" lang="en-US" sz="3000" spc="-1" strike="noStrike">
                <a:solidFill>
                  <a:srgbClr val="2d2d2d"/>
                </a:solidFill>
                <a:latin typeface="Lato 1"/>
                <a:ea typeface="Lato 1"/>
              </a:rPr>
              <a:t>Example (Using `requests` to interact with the VirusTotal API):</a:t>
            </a:r>
            <a:endParaRPr b="0" lang="en-US" sz="3000" spc="-1" strike="noStrike">
              <a:latin typeface="Arial"/>
            </a:endParaRPr>
          </a:p>
          <a:p>
            <a:pPr>
              <a:lnSpc>
                <a:spcPts val="6001"/>
              </a:lnSpc>
            </a:pPr>
            <a:r>
              <a:rPr b="0" lang="en-US" sz="3000" spc="-1" strike="noStrike">
                <a:solidFill>
                  <a:srgbClr val="2d2d2d"/>
                </a:solidFill>
                <a:latin typeface="Lato 1"/>
                <a:ea typeface="Lato 1"/>
              </a:rPr>
              <a:t>#python</a:t>
            </a:r>
            <a:endParaRPr b="0" lang="en-US" sz="3000" spc="-1" strike="noStrike">
              <a:latin typeface="Arial"/>
            </a:endParaRPr>
          </a:p>
          <a:p>
            <a:pPr>
              <a:lnSpc>
                <a:spcPts val="6001"/>
              </a:lnSpc>
            </a:pPr>
            <a:r>
              <a:rPr b="0" lang="en-US" sz="3000" spc="-1" strike="noStrike">
                <a:solidFill>
                  <a:srgbClr val="2d2d2d"/>
                </a:solidFill>
                <a:latin typeface="Lato 1"/>
                <a:ea typeface="Lato 1"/>
              </a:rPr>
              <a:t>import requests</a:t>
            </a:r>
            <a:endParaRPr b="0" lang="en-US" sz="3000" spc="-1" strike="noStrike">
              <a:latin typeface="Arial"/>
            </a:endParaRPr>
          </a:p>
          <a:p>
            <a:pPr>
              <a:lnSpc>
                <a:spcPts val="6001"/>
              </a:lnSpc>
            </a:pPr>
            <a:r>
              <a:rPr b="0" lang="en-US" sz="3000" spc="-1" strike="noStrike">
                <a:solidFill>
                  <a:srgbClr val="2d2d2d"/>
                </a:solidFill>
                <a:latin typeface="Lato 1"/>
                <a:ea typeface="Lato 1"/>
              </a:rPr>
              <a:t>def check_file_hash(api_key, file_hash):</a:t>
            </a:r>
            <a:endParaRPr b="0" lang="en-US" sz="3000" spc="-1" strike="noStrike">
              <a:latin typeface="Arial"/>
            </a:endParaRPr>
          </a:p>
          <a:p>
            <a:pPr>
              <a:lnSpc>
                <a:spcPts val="6001"/>
              </a:lnSpc>
            </a:pPr>
            <a:r>
              <a:rPr b="0" lang="en-US" sz="3000" spc="-1" strike="noStrike">
                <a:solidFill>
                  <a:srgbClr val="2d2d2d"/>
                </a:solidFill>
                <a:latin typeface="Lato 1"/>
                <a:ea typeface="Lato 1"/>
              </a:rPr>
              <a:t>url = f"https://www.virustotal.com/api/v3/files/{file_hash}"</a:t>
            </a:r>
            <a:endParaRPr b="0" lang="en-US" sz="3000" spc="-1" strike="noStrike">
              <a:latin typeface="Arial"/>
            </a:endParaRPr>
          </a:p>
          <a:p>
            <a:pPr>
              <a:lnSpc>
                <a:spcPts val="6001"/>
              </a:lnSpc>
            </a:pPr>
            <a:r>
              <a:rPr b="0" lang="en-US" sz="3000" spc="-1" strike="noStrike">
                <a:solidFill>
                  <a:srgbClr val="2d2d2d"/>
                </a:solidFill>
                <a:latin typeface="Lato 1"/>
                <a:ea typeface="Lato 1"/>
              </a:rPr>
              <a:t>headers = {"x-apikey": api_key}</a:t>
            </a:r>
            <a:endParaRPr b="0" lang="en-US" sz="3000" spc="-1" strike="noStrike">
              <a:latin typeface="Arial"/>
            </a:endParaRPr>
          </a:p>
        </p:txBody>
      </p:sp>
      <p:sp>
        <p:nvSpPr>
          <p:cNvPr id="38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83" name="Group 1"/>
          <p:cNvGrpSpPr/>
          <p:nvPr/>
        </p:nvGrpSpPr>
        <p:grpSpPr>
          <a:xfrm>
            <a:off x="0" y="8988120"/>
            <a:ext cx="18287640" cy="1298520"/>
            <a:chOff x="0" y="8988120"/>
            <a:chExt cx="18287640" cy="1298520"/>
          </a:xfrm>
        </p:grpSpPr>
        <p:sp>
          <p:nvSpPr>
            <p:cNvPr id="38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85"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86"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Using Python for Security Tasks</a:t>
            </a:r>
            <a:endParaRPr b="0" lang="en-US" sz="4700" spc="-1" strike="noStrike">
              <a:latin typeface="Arial"/>
            </a:endParaRPr>
          </a:p>
        </p:txBody>
      </p:sp>
      <p:sp>
        <p:nvSpPr>
          <p:cNvPr id="387" name="CustomShape 5"/>
          <p:cNvSpPr/>
          <p:nvPr/>
        </p:nvSpPr>
        <p:spPr>
          <a:xfrm>
            <a:off x="1147320" y="1428840"/>
            <a:ext cx="13678200" cy="45723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response = requests.get(url, headers=headers)</a:t>
            </a:r>
            <a:endParaRPr b="0" lang="en-US" sz="3000" spc="-1" strike="noStrike">
              <a:latin typeface="Arial"/>
            </a:endParaRPr>
          </a:p>
          <a:p>
            <a:pPr>
              <a:lnSpc>
                <a:spcPts val="6001"/>
              </a:lnSpc>
            </a:pPr>
            <a:r>
              <a:rPr b="0" lang="en-US" sz="3000" spc="-1" strike="noStrike">
                <a:solidFill>
                  <a:srgbClr val="2d2d2d"/>
                </a:solidFill>
                <a:latin typeface="Lato 1"/>
                <a:ea typeface="Lato 1"/>
              </a:rPr>
              <a:t>return response.json()</a:t>
            </a:r>
            <a:endParaRPr b="0" lang="en-US" sz="3000" spc="-1" strike="noStrike">
              <a:latin typeface="Arial"/>
            </a:endParaRPr>
          </a:p>
          <a:p>
            <a:pPr>
              <a:lnSpc>
                <a:spcPts val="6001"/>
              </a:lnSpc>
            </a:pPr>
            <a:r>
              <a:rPr b="0" lang="en-US" sz="3000" spc="-1" strike="noStrike">
                <a:solidFill>
                  <a:srgbClr val="2d2d2d"/>
                </a:solidFill>
                <a:latin typeface="Lato 1"/>
                <a:ea typeface="Lato 1"/>
              </a:rPr>
              <a:t>api_key = "your_api_key"</a:t>
            </a:r>
            <a:endParaRPr b="0" lang="en-US" sz="3000" spc="-1" strike="noStrike">
              <a:latin typeface="Arial"/>
            </a:endParaRPr>
          </a:p>
          <a:p>
            <a:pPr>
              <a:lnSpc>
                <a:spcPts val="6001"/>
              </a:lnSpc>
            </a:pPr>
            <a:r>
              <a:rPr b="0" lang="en-US" sz="3000" spc="-1" strike="noStrike">
                <a:solidFill>
                  <a:srgbClr val="2d2d2d"/>
                </a:solidFill>
                <a:latin typeface="Lato 1"/>
                <a:ea typeface="Lato 1"/>
              </a:rPr>
              <a:t>file_hash = "example_hash"</a:t>
            </a:r>
            <a:endParaRPr b="0" lang="en-US" sz="3000" spc="-1" strike="noStrike">
              <a:latin typeface="Arial"/>
            </a:endParaRPr>
          </a:p>
          <a:p>
            <a:pPr>
              <a:lnSpc>
                <a:spcPts val="6001"/>
              </a:lnSpc>
            </a:pPr>
            <a:r>
              <a:rPr b="0" lang="en-US" sz="3000" spc="-1" strike="noStrike">
                <a:solidFill>
                  <a:srgbClr val="2d2d2d"/>
                </a:solidFill>
                <a:latin typeface="Lato 1"/>
                <a:ea typeface="Lato 1"/>
              </a:rPr>
              <a:t>result = check_file_hash(api_key, file_hash)</a:t>
            </a:r>
            <a:endParaRPr b="0" lang="en-US" sz="3000" spc="-1" strike="noStrike">
              <a:latin typeface="Arial"/>
            </a:endParaRPr>
          </a:p>
          <a:p>
            <a:pPr>
              <a:lnSpc>
                <a:spcPts val="6001"/>
              </a:lnSpc>
            </a:pPr>
            <a:r>
              <a:rPr b="0" lang="en-US" sz="3000" spc="-1" strike="noStrike">
                <a:solidFill>
                  <a:srgbClr val="2d2d2d"/>
                </a:solidFill>
                <a:latin typeface="Lato 1"/>
                <a:ea typeface="Lato 1"/>
              </a:rPr>
              <a:t>print(result)</a:t>
            </a:r>
            <a:endParaRPr b="0" lang="en-US" sz="3000" spc="-1" strike="noStrike">
              <a:latin typeface="Arial"/>
            </a:endParaRPr>
          </a:p>
        </p:txBody>
      </p:sp>
      <p:sp>
        <p:nvSpPr>
          <p:cNvPr id="38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89" name="Group 1"/>
          <p:cNvGrpSpPr/>
          <p:nvPr/>
        </p:nvGrpSpPr>
        <p:grpSpPr>
          <a:xfrm>
            <a:off x="0" y="8988120"/>
            <a:ext cx="18287640" cy="1298520"/>
            <a:chOff x="0" y="8988120"/>
            <a:chExt cx="18287640" cy="1298520"/>
          </a:xfrm>
        </p:grpSpPr>
        <p:sp>
          <p:nvSpPr>
            <p:cNvPr id="39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91"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92"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Python for Networking</a:t>
            </a:r>
            <a:endParaRPr b="0" lang="en-US" sz="4700" spc="-1" strike="noStrike">
              <a:latin typeface="Arial"/>
            </a:endParaRPr>
          </a:p>
        </p:txBody>
      </p:sp>
      <p:sp>
        <p:nvSpPr>
          <p:cNvPr id="393" name="CustomShape 5"/>
          <p:cNvSpPr/>
          <p:nvPr/>
        </p:nvSpPr>
        <p:spPr>
          <a:xfrm>
            <a:off x="1147320" y="1428840"/>
            <a:ext cx="1367820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Teach students how to use Python to analyze and interact with networks, such as creating custom network tools for penetration testing.</a:t>
            </a:r>
            <a:endParaRPr b="0" lang="en-US" sz="3000" spc="-1" strike="noStrike">
              <a:latin typeface="Arial"/>
            </a:endParaRPr>
          </a:p>
          <a:p>
            <a:pPr>
              <a:lnSpc>
                <a:spcPts val="6001"/>
              </a:lnSpc>
            </a:pPr>
            <a:r>
              <a:rPr b="0" lang="en-US" sz="3000" spc="-1" strike="noStrike">
                <a:solidFill>
                  <a:srgbClr val="2d2d2d"/>
                </a:solidFill>
                <a:latin typeface="Lato 1"/>
                <a:ea typeface="Lato 1"/>
              </a:rPr>
              <a:t>Content:</a:t>
            </a:r>
            <a:endParaRPr b="0" lang="en-US" sz="3000" spc="-1" strike="noStrike">
              <a:latin typeface="Arial"/>
            </a:endParaRPr>
          </a:p>
          <a:p>
            <a:pPr>
              <a:lnSpc>
                <a:spcPts val="6001"/>
              </a:lnSpc>
            </a:pPr>
            <a:r>
              <a:rPr b="0" lang="en-US" sz="3000" spc="-1" strike="noStrike">
                <a:solidFill>
                  <a:srgbClr val="2d2d2d"/>
                </a:solidFill>
                <a:latin typeface="Lato 1"/>
                <a:ea typeface="Lato 1"/>
              </a:rPr>
              <a:t>1. Basic Networking Concepts: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What is a Socket?: A socket is an endpoint for sending or receiving data across a computer network.</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TCP/IP Protocol: The fundamental protocol suite used in networking, responsible for reliable communication.</a:t>
            </a:r>
            <a:endParaRPr b="0" lang="en-US" sz="3000" spc="-1" strike="noStrike">
              <a:latin typeface="Arial"/>
            </a:endParaRPr>
          </a:p>
        </p:txBody>
      </p:sp>
      <p:sp>
        <p:nvSpPr>
          <p:cNvPr id="39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1" name="Group 1"/>
          <p:cNvGrpSpPr/>
          <p:nvPr/>
        </p:nvGrpSpPr>
        <p:grpSpPr>
          <a:xfrm>
            <a:off x="0" y="8988120"/>
            <a:ext cx="18287640" cy="1298520"/>
            <a:chOff x="0" y="8988120"/>
            <a:chExt cx="18287640" cy="1298520"/>
          </a:xfrm>
        </p:grpSpPr>
        <p:sp>
          <p:nvSpPr>
            <p:cNvPr id="7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3"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74"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3: Python for Cybersecurity</a:t>
            </a:r>
            <a:endParaRPr b="0" lang="en-US" sz="4700" spc="-1" strike="noStrike">
              <a:latin typeface="Arial"/>
            </a:endParaRPr>
          </a:p>
        </p:txBody>
      </p:sp>
      <p:sp>
        <p:nvSpPr>
          <p:cNvPr id="75" name="CustomShape 5"/>
          <p:cNvSpPr/>
          <p:nvPr/>
        </p:nvSpPr>
        <p:spPr>
          <a:xfrm>
            <a:off x="1147320" y="1648080"/>
            <a:ext cx="1215432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Introduction to Python: Basics, syntax, and data types.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Using Python for Security Tasks: How Python can be used for automating security tasks like scanning, etc.</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Python for Networking: Socket programming for network communication, port scanning, and network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Creating Security Scripts: Writing Python scripts for logging, monitoring, and vulnerability scanning.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Popular Libraries: Using Python libraries like `requests`, `scapy`, `paramiko`, `socket`, and `os` for cybersecurity tasks.</a:t>
            </a:r>
            <a:endParaRPr b="0" lang="en-US" sz="3000" spc="-1" strike="noStrike">
              <a:latin typeface="Arial"/>
            </a:endParaRPr>
          </a:p>
        </p:txBody>
      </p:sp>
      <p:sp>
        <p:nvSpPr>
          <p:cNvPr id="7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7</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395" name="Group 1"/>
          <p:cNvGrpSpPr/>
          <p:nvPr/>
        </p:nvGrpSpPr>
        <p:grpSpPr>
          <a:xfrm>
            <a:off x="0" y="8988120"/>
            <a:ext cx="18287640" cy="1298520"/>
            <a:chOff x="0" y="8988120"/>
            <a:chExt cx="18287640" cy="1298520"/>
          </a:xfrm>
        </p:grpSpPr>
        <p:sp>
          <p:nvSpPr>
            <p:cNvPr id="39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397"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398"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Python for Networking</a:t>
            </a:r>
            <a:endParaRPr b="0" lang="en-US" sz="4700" spc="-1" strike="noStrike">
              <a:latin typeface="Arial"/>
            </a:endParaRPr>
          </a:p>
        </p:txBody>
      </p:sp>
      <p:sp>
        <p:nvSpPr>
          <p:cNvPr id="399" name="CustomShape 5"/>
          <p:cNvSpPr/>
          <p:nvPr/>
        </p:nvSpPr>
        <p:spPr>
          <a:xfrm>
            <a:off x="1147320" y="1428840"/>
            <a:ext cx="1367820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Using Python for Network Analysis: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Scapy: A powerful Python library for network packet manipulation and analysis.</a:t>
            </a:r>
            <a:endParaRPr b="0" lang="en-US" sz="3000" spc="-1" strike="noStrike">
              <a:latin typeface="Arial"/>
            </a:endParaRPr>
          </a:p>
          <a:p>
            <a:pPr>
              <a:lnSpc>
                <a:spcPts val="6001"/>
              </a:lnSpc>
            </a:pPr>
            <a:r>
              <a:rPr b="0" lang="en-US" sz="3000" spc="-1" strike="noStrike">
                <a:solidFill>
                  <a:srgbClr val="2d2d2d"/>
                </a:solidFill>
                <a:latin typeface="Lato 1"/>
                <a:ea typeface="Lato 1"/>
              </a:rPr>
              <a:t>Example (Packet Sniffing with Scapy):</a:t>
            </a:r>
            <a:endParaRPr b="0" lang="en-US" sz="3000" spc="-1" strike="noStrike">
              <a:latin typeface="Arial"/>
            </a:endParaRPr>
          </a:p>
          <a:p>
            <a:pPr>
              <a:lnSpc>
                <a:spcPts val="6001"/>
              </a:lnSpc>
            </a:pPr>
            <a:r>
              <a:rPr b="0" lang="en-US" sz="3000" spc="-1" strike="noStrike">
                <a:solidFill>
                  <a:srgbClr val="2d2d2d"/>
                </a:solidFill>
                <a:latin typeface="Lato 1"/>
                <a:ea typeface="Lato 1"/>
              </a:rPr>
              <a:t>#python</a:t>
            </a:r>
            <a:endParaRPr b="0" lang="en-US" sz="3000" spc="-1" strike="noStrike">
              <a:latin typeface="Arial"/>
            </a:endParaRPr>
          </a:p>
          <a:p>
            <a:pPr>
              <a:lnSpc>
                <a:spcPts val="6001"/>
              </a:lnSpc>
            </a:pPr>
            <a:r>
              <a:rPr b="0" lang="en-US" sz="3000" spc="-1" strike="noStrike">
                <a:solidFill>
                  <a:srgbClr val="2d2d2d"/>
                </a:solidFill>
                <a:latin typeface="Lato 1"/>
                <a:ea typeface="Lato 1"/>
              </a:rPr>
              <a:t>from scapy.all import sniff</a:t>
            </a:r>
            <a:endParaRPr b="0" lang="en-US" sz="3000" spc="-1" strike="noStrike">
              <a:latin typeface="Arial"/>
            </a:endParaRPr>
          </a:p>
          <a:p>
            <a:pPr>
              <a:lnSpc>
                <a:spcPts val="6001"/>
              </a:lnSpc>
            </a:pPr>
            <a:r>
              <a:rPr b="0" lang="en-US" sz="3000" spc="-1" strike="noStrike">
                <a:solidFill>
                  <a:srgbClr val="2d2d2d"/>
                </a:solidFill>
                <a:latin typeface="Lato 1"/>
                <a:ea typeface="Lato 1"/>
              </a:rPr>
              <a:t>def packet_callback(packet):</a:t>
            </a:r>
            <a:endParaRPr b="0" lang="en-US" sz="3000" spc="-1" strike="noStrike">
              <a:latin typeface="Arial"/>
            </a:endParaRPr>
          </a:p>
          <a:p>
            <a:pPr>
              <a:lnSpc>
                <a:spcPts val="6001"/>
              </a:lnSpc>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print(packet.show())</a:t>
            </a:r>
            <a:endParaRPr b="0" lang="en-US" sz="3000" spc="-1" strike="noStrike">
              <a:latin typeface="Arial"/>
            </a:endParaRPr>
          </a:p>
          <a:p>
            <a:pPr>
              <a:lnSpc>
                <a:spcPts val="6001"/>
              </a:lnSpc>
            </a:pPr>
            <a:r>
              <a:rPr b="0" lang="en-US" sz="3000" spc="-1" strike="noStrike">
                <a:solidFill>
                  <a:srgbClr val="2d2d2d"/>
                </a:solidFill>
                <a:latin typeface="Lato 1"/>
                <a:ea typeface="Lato 1"/>
              </a:rPr>
              <a:t>sniff(prn=packet_callback, count=10)</a:t>
            </a:r>
            <a:endParaRPr b="0" lang="en-US" sz="3000" spc="-1" strike="noStrike">
              <a:latin typeface="Arial"/>
            </a:endParaRPr>
          </a:p>
        </p:txBody>
      </p:sp>
      <p:sp>
        <p:nvSpPr>
          <p:cNvPr id="40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01" name="Group 1"/>
          <p:cNvGrpSpPr/>
          <p:nvPr/>
        </p:nvGrpSpPr>
        <p:grpSpPr>
          <a:xfrm>
            <a:off x="0" y="8988120"/>
            <a:ext cx="18287640" cy="1298520"/>
            <a:chOff x="0" y="8988120"/>
            <a:chExt cx="18287640" cy="1298520"/>
          </a:xfrm>
        </p:grpSpPr>
        <p:sp>
          <p:nvSpPr>
            <p:cNvPr id="40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03"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04"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Python for Networking</a:t>
            </a:r>
            <a:endParaRPr b="0" lang="en-US" sz="4700" spc="-1" strike="noStrike">
              <a:latin typeface="Arial"/>
            </a:endParaRPr>
          </a:p>
        </p:txBody>
      </p:sp>
      <p:sp>
        <p:nvSpPr>
          <p:cNvPr id="405" name="CustomShape 5"/>
          <p:cNvSpPr/>
          <p:nvPr/>
        </p:nvSpPr>
        <p:spPr>
          <a:xfrm>
            <a:off x="1147320" y="1428840"/>
            <a:ext cx="1367820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Creating a Basic HTTP Server:</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Python can be used to create an HTTP server to test web applications or services.</a:t>
            </a:r>
            <a:endParaRPr b="0" lang="en-US" sz="3000" spc="-1" strike="noStrike">
              <a:latin typeface="Arial"/>
            </a:endParaRPr>
          </a:p>
          <a:p>
            <a:pPr>
              <a:lnSpc>
                <a:spcPts val="6001"/>
              </a:lnSpc>
            </a:pPr>
            <a:r>
              <a:rPr b="0" lang="en-US" sz="3000" spc="-1" strike="noStrike">
                <a:solidFill>
                  <a:srgbClr val="2d2d2d"/>
                </a:solidFill>
                <a:latin typeface="Lato 1"/>
                <a:ea typeface="Lato 1"/>
              </a:rPr>
              <a:t>Example (Basic HTTP Server):</a:t>
            </a:r>
            <a:endParaRPr b="0" lang="en-US" sz="3000" spc="-1" strike="noStrike">
              <a:latin typeface="Arial"/>
            </a:endParaRPr>
          </a:p>
          <a:p>
            <a:pPr>
              <a:lnSpc>
                <a:spcPts val="6001"/>
              </a:lnSpc>
            </a:pPr>
            <a:r>
              <a:rPr b="0" lang="en-US" sz="3000" spc="-1" strike="noStrike">
                <a:solidFill>
                  <a:srgbClr val="2d2d2d"/>
                </a:solidFill>
                <a:latin typeface="Lato 1"/>
                <a:ea typeface="Lato 1"/>
              </a:rPr>
              <a:t>from http.server import SimpleHTTPRequestHandler</a:t>
            </a:r>
            <a:endParaRPr b="0" lang="en-US" sz="3000" spc="-1" strike="noStrike">
              <a:latin typeface="Arial"/>
            </a:endParaRPr>
          </a:p>
          <a:p>
            <a:pPr>
              <a:lnSpc>
                <a:spcPts val="6001"/>
              </a:lnSpc>
            </a:pPr>
            <a:r>
              <a:rPr b="0" lang="en-US" sz="3000" spc="-1" strike="noStrike">
                <a:solidFill>
                  <a:srgbClr val="2d2d2d"/>
                </a:solidFill>
                <a:latin typeface="Lato 1"/>
                <a:ea typeface="Lato 1"/>
              </a:rPr>
              <a:t>from socketserver import TCPServer</a:t>
            </a:r>
            <a:endParaRPr b="0" lang="en-US" sz="3000" spc="-1" strike="noStrike">
              <a:latin typeface="Arial"/>
            </a:endParaRPr>
          </a:p>
          <a:p>
            <a:pPr>
              <a:lnSpc>
                <a:spcPts val="6001"/>
              </a:lnSpc>
            </a:pPr>
            <a:r>
              <a:rPr b="0" lang="en-US" sz="3000" spc="-1" strike="noStrike">
                <a:solidFill>
                  <a:srgbClr val="2d2d2d"/>
                </a:solidFill>
                <a:latin typeface="Lato 1"/>
                <a:ea typeface="Lato 1"/>
              </a:rPr>
              <a:t>handler = SimpleHTTPRequestHandler</a:t>
            </a:r>
            <a:endParaRPr b="0" lang="en-US" sz="3000" spc="-1" strike="noStrike">
              <a:latin typeface="Arial"/>
            </a:endParaRPr>
          </a:p>
          <a:p>
            <a:pPr>
              <a:lnSpc>
                <a:spcPts val="6001"/>
              </a:lnSpc>
            </a:pPr>
            <a:r>
              <a:rPr b="0" lang="en-US" sz="3000" spc="-1" strike="noStrike">
                <a:solidFill>
                  <a:srgbClr val="2d2d2d"/>
                </a:solidFill>
                <a:latin typeface="Lato 1"/>
                <a:ea typeface="Lato 1"/>
              </a:rPr>
              <a:t>httpd = TCPServer(("127.0.0.1", 8080), handler)</a:t>
            </a:r>
            <a:endParaRPr b="0" lang="en-US" sz="3000" spc="-1" strike="noStrike">
              <a:latin typeface="Arial"/>
            </a:endParaRPr>
          </a:p>
          <a:p>
            <a:pPr>
              <a:lnSpc>
                <a:spcPts val="6001"/>
              </a:lnSpc>
            </a:pPr>
            <a:r>
              <a:rPr b="0" lang="en-US" sz="3000" spc="-1" strike="noStrike">
                <a:solidFill>
                  <a:srgbClr val="2d2d2d"/>
                </a:solidFill>
                <a:latin typeface="Lato 1"/>
                <a:ea typeface="Lato 1"/>
              </a:rPr>
              <a:t>print("Serving on port 8080...")</a:t>
            </a:r>
            <a:endParaRPr b="0" lang="en-US" sz="3000" spc="-1" strike="noStrike">
              <a:latin typeface="Arial"/>
            </a:endParaRPr>
          </a:p>
          <a:p>
            <a:pPr>
              <a:lnSpc>
                <a:spcPts val="6001"/>
              </a:lnSpc>
            </a:pPr>
            <a:r>
              <a:rPr b="0" lang="en-US" sz="3000" spc="-1" strike="noStrike">
                <a:solidFill>
                  <a:srgbClr val="2d2d2d"/>
                </a:solidFill>
                <a:latin typeface="Lato 1"/>
                <a:ea typeface="Lato 1"/>
              </a:rPr>
              <a:t>httpd.serve_forever()</a:t>
            </a:r>
            <a:endParaRPr b="0" lang="en-US" sz="3000" spc="-1" strike="noStrike">
              <a:latin typeface="Arial"/>
            </a:endParaRPr>
          </a:p>
        </p:txBody>
      </p:sp>
      <p:sp>
        <p:nvSpPr>
          <p:cNvPr id="40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07" name="Group 1"/>
          <p:cNvGrpSpPr/>
          <p:nvPr/>
        </p:nvGrpSpPr>
        <p:grpSpPr>
          <a:xfrm>
            <a:off x="0" y="8988120"/>
            <a:ext cx="18287640" cy="1298520"/>
            <a:chOff x="0" y="8988120"/>
            <a:chExt cx="18287640" cy="1298520"/>
          </a:xfrm>
        </p:grpSpPr>
        <p:sp>
          <p:nvSpPr>
            <p:cNvPr id="40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09"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10"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Creating Security Scripts</a:t>
            </a:r>
            <a:endParaRPr b="0" lang="en-US" sz="4700" spc="-1" strike="noStrike">
              <a:latin typeface="Arial"/>
            </a:endParaRPr>
          </a:p>
        </p:txBody>
      </p:sp>
      <p:sp>
        <p:nvSpPr>
          <p:cNvPr id="411" name="CustomShape 5"/>
          <p:cNvSpPr/>
          <p:nvPr/>
        </p:nvSpPr>
        <p:spPr>
          <a:xfrm>
            <a:off x="1147320" y="1428840"/>
            <a:ext cx="1367820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Show how to write Python scripts for logging, monitoring, and security automation.</a:t>
            </a:r>
            <a:endParaRPr b="0" lang="en-US" sz="3000" spc="-1" strike="noStrike">
              <a:latin typeface="Arial"/>
            </a:endParaRPr>
          </a:p>
          <a:p>
            <a:pPr>
              <a:lnSpc>
                <a:spcPts val="6001"/>
              </a:lnSpc>
            </a:pPr>
            <a:r>
              <a:rPr b="0" lang="en-US" sz="3000" spc="-1" strike="noStrike">
                <a:solidFill>
                  <a:srgbClr val="2d2d2d"/>
                </a:solidFill>
                <a:latin typeface="Lato 1"/>
                <a:ea typeface="Lato 1"/>
              </a:rPr>
              <a:t>Content:</a:t>
            </a:r>
            <a:endParaRPr b="0" lang="en-US" sz="3000" spc="-1" strike="noStrike">
              <a:latin typeface="Arial"/>
            </a:endParaRPr>
          </a:p>
          <a:p>
            <a:pPr>
              <a:lnSpc>
                <a:spcPts val="6001"/>
              </a:lnSpc>
            </a:pPr>
            <a:r>
              <a:rPr b="0" lang="en-US" sz="3000" spc="-1" strike="noStrike">
                <a:solidFill>
                  <a:srgbClr val="2d2d2d"/>
                </a:solidFill>
                <a:latin typeface="Lato 1"/>
                <a:ea typeface="Lato 1"/>
              </a:rPr>
              <a:t>1. Logging and Monitoring: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Python is widely used to automate logging and monitoring tasks, especially for intrusion detection systems (IDS) or network activity monitoring.</a:t>
            </a:r>
            <a:endParaRPr b="0" lang="en-US" sz="3000" spc="-1" strike="noStrike">
              <a:latin typeface="Arial"/>
            </a:endParaRPr>
          </a:p>
        </p:txBody>
      </p:sp>
      <p:sp>
        <p:nvSpPr>
          <p:cNvPr id="41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13" name="Group 1"/>
          <p:cNvGrpSpPr/>
          <p:nvPr/>
        </p:nvGrpSpPr>
        <p:grpSpPr>
          <a:xfrm>
            <a:off x="0" y="8988120"/>
            <a:ext cx="18287640" cy="1298520"/>
            <a:chOff x="0" y="8988120"/>
            <a:chExt cx="18287640" cy="1298520"/>
          </a:xfrm>
        </p:grpSpPr>
        <p:sp>
          <p:nvSpPr>
            <p:cNvPr id="41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15"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16"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Creating Security Scripts</a:t>
            </a:r>
            <a:endParaRPr b="0" lang="en-US" sz="4700" spc="-1" strike="noStrike">
              <a:latin typeface="Arial"/>
            </a:endParaRPr>
          </a:p>
        </p:txBody>
      </p:sp>
      <p:sp>
        <p:nvSpPr>
          <p:cNvPr id="417" name="CustomShape 5"/>
          <p:cNvSpPr/>
          <p:nvPr/>
        </p:nvSpPr>
        <p:spPr>
          <a:xfrm>
            <a:off x="1147320" y="1428840"/>
            <a:ext cx="1367820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Example (Logging Activity):</a:t>
            </a:r>
            <a:endParaRPr b="0" lang="en-US" sz="3000" spc="-1" strike="noStrike">
              <a:latin typeface="Arial"/>
            </a:endParaRPr>
          </a:p>
          <a:p>
            <a:pPr>
              <a:lnSpc>
                <a:spcPts val="6001"/>
              </a:lnSpc>
            </a:pPr>
            <a:r>
              <a:rPr b="0" lang="en-US" sz="3000" spc="-1" strike="noStrike">
                <a:solidFill>
                  <a:srgbClr val="2d2d2d"/>
                </a:solidFill>
                <a:latin typeface="Lato 1"/>
                <a:ea typeface="Lato 1"/>
              </a:rPr>
              <a:t>python</a:t>
            </a:r>
            <a:endParaRPr b="0" lang="en-US" sz="3000" spc="-1" strike="noStrike">
              <a:latin typeface="Arial"/>
            </a:endParaRPr>
          </a:p>
          <a:p>
            <a:pPr>
              <a:lnSpc>
                <a:spcPts val="6001"/>
              </a:lnSpc>
            </a:pPr>
            <a:r>
              <a:rPr b="0" lang="en-US" sz="3000" spc="-1" strike="noStrike">
                <a:solidFill>
                  <a:srgbClr val="2d2d2d"/>
                </a:solidFill>
                <a:latin typeface="Lato 1"/>
                <a:ea typeface="Lato 1"/>
              </a:rPr>
              <a:t>import logging</a:t>
            </a:r>
            <a:endParaRPr b="0" lang="en-US" sz="3000" spc="-1" strike="noStrike">
              <a:latin typeface="Arial"/>
            </a:endParaRPr>
          </a:p>
          <a:p>
            <a:pPr>
              <a:lnSpc>
                <a:spcPts val="6001"/>
              </a:lnSpc>
            </a:pPr>
            <a:r>
              <a:rPr b="0" lang="en-US" sz="3000" spc="-1" strike="noStrike">
                <a:solidFill>
                  <a:srgbClr val="2d2d2d"/>
                </a:solidFill>
                <a:latin typeface="Lato 1"/>
                <a:ea typeface="Lato 1"/>
              </a:rPr>
              <a:t>logging.basicConfig(filename='security_log.txt', level=logging.INFO)</a:t>
            </a:r>
            <a:endParaRPr b="0" lang="en-US" sz="3000" spc="-1" strike="noStrike">
              <a:latin typeface="Arial"/>
            </a:endParaRPr>
          </a:p>
          <a:p>
            <a:pPr>
              <a:lnSpc>
                <a:spcPts val="6001"/>
              </a:lnSpc>
            </a:pPr>
            <a:r>
              <a:rPr b="0" lang="en-US" sz="3000" spc="-1" strike="noStrike">
                <a:solidFill>
                  <a:srgbClr val="2d2d2d"/>
                </a:solidFill>
                <a:latin typeface="Lato 1"/>
                <a:ea typeface="Lato 1"/>
              </a:rPr>
              <a:t>def log_security_event(event):</a:t>
            </a:r>
            <a:endParaRPr b="0" lang="en-US" sz="3000" spc="-1" strike="noStrike">
              <a:latin typeface="Arial"/>
            </a:endParaRPr>
          </a:p>
          <a:p>
            <a:pPr>
              <a:lnSpc>
                <a:spcPts val="6001"/>
              </a:lnSpc>
            </a:pPr>
            <a:r>
              <a:rPr b="0" lang="en-US" sz="3000" spc="-1" strike="noStrike">
                <a:solidFill>
                  <a:srgbClr val="2d2d2d"/>
                </a:solidFill>
                <a:latin typeface="Lato 1"/>
                <a:ea typeface="Lato 1"/>
              </a:rPr>
              <a:t>logging.info(f"Security event: {event}")</a:t>
            </a:r>
            <a:endParaRPr b="0" lang="en-US" sz="3000" spc="-1" strike="noStrike">
              <a:latin typeface="Arial"/>
            </a:endParaRPr>
          </a:p>
          <a:p>
            <a:pPr>
              <a:lnSpc>
                <a:spcPts val="6001"/>
              </a:lnSpc>
            </a:pPr>
            <a:r>
              <a:rPr b="0" lang="en-US" sz="3000" spc="-1" strike="noStrike">
                <a:solidFill>
                  <a:srgbClr val="2d2d2d"/>
                </a:solidFill>
                <a:latin typeface="Lato 1"/>
                <a:ea typeface="Lato 1"/>
              </a:rPr>
              <a:t>    </a:t>
            </a:r>
            <a:r>
              <a:rPr b="0" lang="en-US" sz="3000" spc="-1" strike="noStrike">
                <a:solidFill>
                  <a:srgbClr val="2d2d2d"/>
                </a:solidFill>
                <a:latin typeface="Lato 1"/>
                <a:ea typeface="Lato 1"/>
              </a:rPr>
              <a:t>log_security_event("Suspicious login attempt detected.")</a:t>
            </a:r>
            <a:endParaRPr b="0" lang="en-US" sz="3000" spc="-1" strike="noStrike">
              <a:latin typeface="Arial"/>
            </a:endParaRPr>
          </a:p>
        </p:txBody>
      </p:sp>
      <p:sp>
        <p:nvSpPr>
          <p:cNvPr id="41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19" name="Group 1"/>
          <p:cNvGrpSpPr/>
          <p:nvPr/>
        </p:nvGrpSpPr>
        <p:grpSpPr>
          <a:xfrm>
            <a:off x="0" y="9326880"/>
            <a:ext cx="18287640" cy="959760"/>
            <a:chOff x="0" y="9326880"/>
            <a:chExt cx="18287640" cy="959760"/>
          </a:xfrm>
        </p:grpSpPr>
        <p:sp>
          <p:nvSpPr>
            <p:cNvPr id="420" name="CustomShape 2"/>
            <p:cNvSpPr/>
            <p:nvPr/>
          </p:nvSpPr>
          <p:spPr>
            <a:xfrm>
              <a:off x="0" y="9326880"/>
              <a:ext cx="18287640" cy="95976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21"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22"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Creating Security Scripts</a:t>
            </a:r>
            <a:endParaRPr b="0" lang="en-US" sz="4700" spc="-1" strike="noStrike">
              <a:latin typeface="Arial"/>
            </a:endParaRPr>
          </a:p>
        </p:txBody>
      </p:sp>
      <p:sp>
        <p:nvSpPr>
          <p:cNvPr id="423" name="CustomShape 5"/>
          <p:cNvSpPr/>
          <p:nvPr/>
        </p:nvSpPr>
        <p:spPr>
          <a:xfrm>
            <a:off x="1463040" y="1523160"/>
            <a:ext cx="1367820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Automating Tasks for Incident Response: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Automating responses to common security events like failed login attempts, detecting malware, etc.</a:t>
            </a:r>
            <a:endParaRPr b="0" lang="en-US" sz="3000" spc="-1" strike="noStrike">
              <a:latin typeface="Arial"/>
            </a:endParaRPr>
          </a:p>
          <a:p>
            <a:pPr>
              <a:lnSpc>
                <a:spcPts val="6001"/>
              </a:lnSpc>
            </a:pPr>
            <a:r>
              <a:rPr b="0" lang="en-US" sz="3000" spc="-1" strike="noStrike">
                <a:solidFill>
                  <a:srgbClr val="2d2d2d"/>
                </a:solidFill>
                <a:latin typeface="Lato 1"/>
                <a:ea typeface="Lato 1"/>
              </a:rPr>
              <a:t>Example (Alerting on Unsuccessful Login Attempts):</a:t>
            </a:r>
            <a:endParaRPr b="0" lang="en-US" sz="3000" spc="-1" strike="noStrike">
              <a:latin typeface="Arial"/>
            </a:endParaRPr>
          </a:p>
          <a:p>
            <a:pPr>
              <a:lnSpc>
                <a:spcPts val="6001"/>
              </a:lnSpc>
            </a:pPr>
            <a:r>
              <a:rPr b="0" lang="en-US" sz="3000" spc="-1" strike="noStrike">
                <a:solidFill>
                  <a:srgbClr val="2d2d2d"/>
                </a:solidFill>
                <a:latin typeface="Lato 1"/>
                <a:ea typeface="Lato 1"/>
              </a:rPr>
              <a:t>import time</a:t>
            </a:r>
            <a:endParaRPr b="0" lang="en-US" sz="3000" spc="-1" strike="noStrike">
              <a:latin typeface="Arial"/>
            </a:endParaRPr>
          </a:p>
          <a:p>
            <a:pPr>
              <a:lnSpc>
                <a:spcPts val="6001"/>
              </a:lnSpc>
            </a:pPr>
            <a:r>
              <a:rPr b="0" lang="en-US" sz="3000" spc="-1" strike="noStrike">
                <a:solidFill>
                  <a:srgbClr val="2d2d2d"/>
                </a:solidFill>
                <a:latin typeface="Lato 1"/>
                <a:ea typeface="Lato 1"/>
              </a:rPr>
              <a:t>def monitor_login_attempts():</a:t>
            </a:r>
            <a:endParaRPr b="0" lang="en-US" sz="3000" spc="-1" strike="noStrike">
              <a:latin typeface="Arial"/>
            </a:endParaRPr>
          </a:p>
          <a:p>
            <a:pPr>
              <a:lnSpc>
                <a:spcPts val="6001"/>
              </a:lnSpc>
            </a:pPr>
            <a:r>
              <a:rPr b="0" lang="en-US" sz="3000" spc="-1" strike="noStrike">
                <a:solidFill>
                  <a:srgbClr val="2d2d2d"/>
                </a:solidFill>
                <a:latin typeface="Lato 1"/>
                <a:ea typeface="Lato 1"/>
              </a:rPr>
              <a:t>login_attempts = 0</a:t>
            </a:r>
            <a:endParaRPr b="0" lang="en-US" sz="3000" spc="-1" strike="noStrike">
              <a:latin typeface="Arial"/>
            </a:endParaRPr>
          </a:p>
          <a:p>
            <a:pPr>
              <a:lnSpc>
                <a:spcPts val="6001"/>
              </a:lnSpc>
            </a:pPr>
            <a:r>
              <a:rPr b="0" lang="en-US" sz="3000" spc="-1" strike="noStrike">
                <a:solidFill>
                  <a:srgbClr val="2d2d2d"/>
                </a:solidFill>
                <a:latin typeface="Lato 1"/>
                <a:ea typeface="Lato 1"/>
              </a:rPr>
              <a:t>while True:</a:t>
            </a:r>
            <a:endParaRPr b="0" lang="en-US" sz="3000" spc="-1" strike="noStrike">
              <a:latin typeface="Arial"/>
            </a:endParaRPr>
          </a:p>
          <a:p>
            <a:pPr>
              <a:lnSpc>
                <a:spcPts val="6001"/>
              </a:lnSpc>
            </a:pPr>
            <a:r>
              <a:rPr b="0" lang="en-US" sz="3000" spc="-1" strike="noStrike">
                <a:solidFill>
                  <a:srgbClr val="2d2d2d"/>
                </a:solidFill>
                <a:latin typeface="Lato 1"/>
                <a:ea typeface="Lato 1"/>
              </a:rPr>
              <a:t>login_attempts += 1 # Simulate login attempt</a:t>
            </a:r>
            <a:endParaRPr b="0" lang="en-US" sz="3000" spc="-1" strike="noStrike">
              <a:latin typeface="Arial"/>
            </a:endParaRPr>
          </a:p>
          <a:p>
            <a:pPr>
              <a:lnSpc>
                <a:spcPts val="6001"/>
              </a:lnSpc>
            </a:pPr>
            <a:r>
              <a:rPr b="0" lang="en-US" sz="3000" spc="-1" strike="noStrike">
                <a:solidFill>
                  <a:srgbClr val="2d2d2d"/>
                </a:solidFill>
                <a:latin typeface="Lato 1"/>
                <a:ea typeface="Lato 1"/>
              </a:rPr>
              <a:t>if login_attempts &gt; 5:</a:t>
            </a:r>
            <a:endParaRPr b="0" lang="en-US" sz="3000" spc="-1" strike="noStrike">
              <a:latin typeface="Arial"/>
            </a:endParaRPr>
          </a:p>
        </p:txBody>
      </p:sp>
      <p:sp>
        <p:nvSpPr>
          <p:cNvPr id="42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25" name="Group 1"/>
          <p:cNvGrpSpPr/>
          <p:nvPr/>
        </p:nvGrpSpPr>
        <p:grpSpPr>
          <a:xfrm>
            <a:off x="0" y="8988120"/>
            <a:ext cx="18287640" cy="1298520"/>
            <a:chOff x="0" y="8988120"/>
            <a:chExt cx="18287640" cy="1298520"/>
          </a:xfrm>
        </p:grpSpPr>
        <p:sp>
          <p:nvSpPr>
            <p:cNvPr id="42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27"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28"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Creating Security Scripts</a:t>
            </a:r>
            <a:endParaRPr b="0" lang="en-US" sz="4700" spc="-1" strike="noStrike">
              <a:latin typeface="Arial"/>
            </a:endParaRPr>
          </a:p>
        </p:txBody>
      </p:sp>
      <p:sp>
        <p:nvSpPr>
          <p:cNvPr id="429" name="CustomShape 5"/>
          <p:cNvSpPr/>
          <p:nvPr/>
        </p:nvSpPr>
        <p:spPr>
          <a:xfrm>
            <a:off x="1147320" y="1428840"/>
            <a:ext cx="13678200" cy="30481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print("Alert: Multiple failed login attempts detected!")</a:t>
            </a:r>
            <a:endParaRPr b="0" lang="en-US" sz="3000" spc="-1" strike="noStrike">
              <a:latin typeface="Arial"/>
            </a:endParaRPr>
          </a:p>
          <a:p>
            <a:pPr>
              <a:lnSpc>
                <a:spcPts val="6001"/>
              </a:lnSpc>
            </a:pPr>
            <a:r>
              <a:rPr b="0" lang="en-US" sz="3000" spc="-1" strike="noStrike">
                <a:solidFill>
                  <a:srgbClr val="2d2d2d"/>
                </a:solidFill>
                <a:latin typeface="Lato 1"/>
                <a:ea typeface="Lato 1"/>
              </a:rPr>
              <a:t>time.sleep(1)</a:t>
            </a:r>
            <a:endParaRPr b="0" lang="en-US" sz="3000" spc="-1" strike="noStrike">
              <a:latin typeface="Arial"/>
            </a:endParaRPr>
          </a:p>
          <a:p>
            <a:pPr>
              <a:lnSpc>
                <a:spcPts val="6001"/>
              </a:lnSpc>
            </a:pPr>
            <a:r>
              <a:rPr b="0" lang="en-US" sz="3000" spc="-1" strike="noStrike">
                <a:solidFill>
                  <a:srgbClr val="2d2d2d"/>
                </a:solidFill>
                <a:latin typeface="Lato 1"/>
                <a:ea typeface="Lato 1"/>
              </a:rPr>
              <a:t>monitor_login_attempts()</a:t>
            </a:r>
            <a:endParaRPr b="0" lang="en-US" sz="3000" spc="-1" strike="noStrike">
              <a:latin typeface="Arial"/>
            </a:endParaRPr>
          </a:p>
          <a:p>
            <a:pPr>
              <a:lnSpc>
                <a:spcPts val="6001"/>
              </a:lnSpc>
            </a:pPr>
            <a:endParaRPr b="0" lang="en-US" sz="3000" spc="-1" strike="noStrike">
              <a:latin typeface="Arial"/>
            </a:endParaRPr>
          </a:p>
        </p:txBody>
      </p:sp>
      <p:sp>
        <p:nvSpPr>
          <p:cNvPr id="43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31" name="Group 1"/>
          <p:cNvGrpSpPr/>
          <p:nvPr/>
        </p:nvGrpSpPr>
        <p:grpSpPr>
          <a:xfrm>
            <a:off x="0" y="8988120"/>
            <a:ext cx="18287640" cy="1298520"/>
            <a:chOff x="0" y="8988120"/>
            <a:chExt cx="18287640" cy="1298520"/>
          </a:xfrm>
        </p:grpSpPr>
        <p:sp>
          <p:nvSpPr>
            <p:cNvPr id="43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33" name="CustomShape 3"/>
          <p:cNvSpPr/>
          <p:nvPr/>
        </p:nvSpPr>
        <p:spPr>
          <a:xfrm>
            <a:off x="13611240" y="32194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34"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3</a:t>
            </a:r>
            <a:endParaRPr b="0" lang="en-US" sz="4700" spc="-1" strike="noStrike">
              <a:latin typeface="Arial"/>
            </a:endParaRPr>
          </a:p>
        </p:txBody>
      </p:sp>
      <p:sp>
        <p:nvSpPr>
          <p:cNvPr id="435" name="CustomShape 5"/>
          <p:cNvSpPr/>
          <p:nvPr/>
        </p:nvSpPr>
        <p:spPr>
          <a:xfrm>
            <a:off x="1147320" y="1428840"/>
            <a:ext cx="13678200" cy="30481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Summary: Python is an essential tool for cybersecurity professionals to automate tasks, analyze networks, and develop custom security tools.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Encouragement: Keep practicing Python to develop security scripts that can save time and improve efficiency in a cybersecurity environment.</a:t>
            </a:r>
            <a:endParaRPr b="0" lang="en-US" sz="3000" spc="-1" strike="noStrike">
              <a:latin typeface="Arial"/>
            </a:endParaRPr>
          </a:p>
        </p:txBody>
      </p:sp>
      <p:sp>
        <p:nvSpPr>
          <p:cNvPr id="43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37" name="Group 1"/>
          <p:cNvGrpSpPr/>
          <p:nvPr/>
        </p:nvGrpSpPr>
        <p:grpSpPr>
          <a:xfrm>
            <a:off x="0" y="8988120"/>
            <a:ext cx="18287640" cy="1298520"/>
            <a:chOff x="0" y="8988120"/>
            <a:chExt cx="18287640" cy="1298520"/>
          </a:xfrm>
        </p:grpSpPr>
        <p:sp>
          <p:nvSpPr>
            <p:cNvPr id="43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3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40" name="CustomShape 4"/>
          <p:cNvSpPr/>
          <p:nvPr/>
        </p:nvSpPr>
        <p:spPr>
          <a:xfrm>
            <a:off x="990720" y="763920"/>
            <a:ext cx="150944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4: SQL for Cybersecurity</a:t>
            </a:r>
            <a:endParaRPr b="0" lang="en-US" sz="4700" spc="-1" strike="noStrike">
              <a:latin typeface="Arial"/>
            </a:endParaRPr>
          </a:p>
        </p:txBody>
      </p:sp>
      <p:sp>
        <p:nvSpPr>
          <p:cNvPr id="441" name="CustomShape 5"/>
          <p:cNvSpPr/>
          <p:nvPr/>
        </p:nvSpPr>
        <p:spPr>
          <a:xfrm>
            <a:off x="1147320" y="1428840"/>
            <a:ext cx="13678200" cy="45723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Let's proceed with Module 4: SQL for Cybersecurity. This module will cover how SQL is used in cybersecurity, specifically in relation to understanding and preventing SQL injection attacks, querying databases for vulnerabilities, and analyzing logs for potential threats. SQL skills are essential for cybersecurity professionals to query and protect databases, detect suspicious activities, and respond effectively to incidents.</a:t>
            </a:r>
            <a:endParaRPr b="0" lang="en-US" sz="3000" spc="-1" strike="noStrike">
              <a:latin typeface="Arial"/>
            </a:endParaRPr>
          </a:p>
        </p:txBody>
      </p:sp>
      <p:sp>
        <p:nvSpPr>
          <p:cNvPr id="44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43" name="Group 1"/>
          <p:cNvGrpSpPr/>
          <p:nvPr/>
        </p:nvGrpSpPr>
        <p:grpSpPr>
          <a:xfrm>
            <a:off x="0" y="8988120"/>
            <a:ext cx="18287640" cy="1298520"/>
            <a:chOff x="0" y="8988120"/>
            <a:chExt cx="18287640" cy="1298520"/>
          </a:xfrm>
        </p:grpSpPr>
        <p:sp>
          <p:nvSpPr>
            <p:cNvPr id="44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4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46"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Introduction to SQL: Basics of SQL and Relational Databases</a:t>
            </a:r>
            <a:endParaRPr b="0" lang="en-US" sz="4700" spc="-1" strike="noStrike">
              <a:latin typeface="Arial"/>
            </a:endParaRPr>
          </a:p>
        </p:txBody>
      </p:sp>
      <p:sp>
        <p:nvSpPr>
          <p:cNvPr id="447" name="CustomShape 5"/>
          <p:cNvSpPr/>
          <p:nvPr/>
        </p:nvSpPr>
        <p:spPr>
          <a:xfrm>
            <a:off x="1147320" y="2124000"/>
            <a:ext cx="1367820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Introduce students to SQL and relational databases, laying the foundation for understanding how SQL queries work in a cybersecurity context.</a:t>
            </a:r>
            <a:endParaRPr b="0" lang="en-US" sz="3000" spc="-1" strike="noStrike">
              <a:latin typeface="Arial"/>
            </a:endParaRPr>
          </a:p>
          <a:p>
            <a:pPr>
              <a:lnSpc>
                <a:spcPts val="6001"/>
              </a:lnSpc>
            </a:pPr>
            <a:r>
              <a:rPr b="0" lang="en-US" sz="3000" spc="-1" strike="noStrike">
                <a:solidFill>
                  <a:srgbClr val="2d2d2d"/>
                </a:solidFill>
                <a:latin typeface="Lato 1"/>
                <a:ea typeface="Lato 1"/>
              </a:rPr>
              <a:t>1. What is SQL?</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SQL (Structured Query Language) is the standard language for managing and manipulating relational databases.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SQL is used to query, insert, update, and delete data in relational database management systems (RDBMS) such as MySQL, PostgreSQL, and Microsoft SQL Server.</a:t>
            </a:r>
            <a:endParaRPr b="0" lang="en-US" sz="3000" spc="-1" strike="noStrike">
              <a:latin typeface="Arial"/>
            </a:endParaRPr>
          </a:p>
        </p:txBody>
      </p:sp>
      <p:sp>
        <p:nvSpPr>
          <p:cNvPr id="44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49" name="Group 1"/>
          <p:cNvGrpSpPr/>
          <p:nvPr/>
        </p:nvGrpSpPr>
        <p:grpSpPr>
          <a:xfrm>
            <a:off x="0" y="8988120"/>
            <a:ext cx="18287640" cy="1298520"/>
            <a:chOff x="0" y="8988120"/>
            <a:chExt cx="18287640" cy="1298520"/>
          </a:xfrm>
        </p:grpSpPr>
        <p:sp>
          <p:nvSpPr>
            <p:cNvPr id="45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5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52"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Introduction to SQL: Basics of SQL and Relational Databases</a:t>
            </a:r>
            <a:endParaRPr b="0" lang="en-US" sz="4700" spc="-1" strike="noStrike">
              <a:latin typeface="Arial"/>
            </a:endParaRPr>
          </a:p>
        </p:txBody>
      </p:sp>
      <p:sp>
        <p:nvSpPr>
          <p:cNvPr id="453" name="CustomShape 5"/>
          <p:cNvSpPr/>
          <p:nvPr/>
        </p:nvSpPr>
        <p:spPr>
          <a:xfrm>
            <a:off x="1147320" y="2124000"/>
            <a:ext cx="1367820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Basic SQL Concepts: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Database: A collection of organized data, typically structured into tables.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Tables: Data in databases is stored in tables consisting of rows (records) and columns (fields).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SQL Queries: The language used to interact with the database. Basic SQL queries include SELECT, INSERT, UPDATE, and DELETE.</a:t>
            </a:r>
            <a:endParaRPr b="0" lang="en-US" sz="3000" spc="-1" strike="noStrike">
              <a:latin typeface="Arial"/>
            </a:endParaRPr>
          </a:p>
          <a:p>
            <a:pPr>
              <a:lnSpc>
                <a:spcPts val="6001"/>
              </a:lnSpc>
            </a:pPr>
            <a:r>
              <a:rPr b="0" lang="en-US" sz="3000" spc="-1" strike="noStrike">
                <a:solidFill>
                  <a:srgbClr val="2d2d2d"/>
                </a:solidFill>
                <a:latin typeface="Lato 1"/>
                <a:ea typeface="Lato 1"/>
              </a:rPr>
              <a:t>Example:</a:t>
            </a:r>
            <a:endParaRPr b="0" lang="en-US" sz="3000" spc="-1" strike="noStrike">
              <a:latin typeface="Arial"/>
            </a:endParaRPr>
          </a:p>
          <a:p>
            <a:pPr>
              <a:lnSpc>
                <a:spcPts val="6001"/>
              </a:lnSpc>
            </a:pPr>
            <a:r>
              <a:rPr b="0" lang="en-US" sz="3000" spc="-1" strike="noStrike">
                <a:solidFill>
                  <a:srgbClr val="2d2d2d"/>
                </a:solidFill>
                <a:latin typeface="Lato 1"/>
                <a:ea typeface="Lato 1"/>
              </a:rPr>
              <a:t>sql</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SELECT * FROM users WHERE age &gt; 25;</a:t>
            </a:r>
            <a:endParaRPr b="0" lang="en-US" sz="3000" spc="-1" strike="noStrike">
              <a:latin typeface="Arial"/>
            </a:endParaRPr>
          </a:p>
        </p:txBody>
      </p:sp>
      <p:sp>
        <p:nvSpPr>
          <p:cNvPr id="45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77" name="Group 1"/>
          <p:cNvGrpSpPr/>
          <p:nvPr/>
        </p:nvGrpSpPr>
        <p:grpSpPr>
          <a:xfrm>
            <a:off x="0" y="8988120"/>
            <a:ext cx="18287640" cy="1298520"/>
            <a:chOff x="0" y="8988120"/>
            <a:chExt cx="18287640" cy="1298520"/>
          </a:xfrm>
        </p:grpSpPr>
        <p:sp>
          <p:nvSpPr>
            <p:cNvPr id="7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79"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0"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4: SQL for Cybersecurity</a:t>
            </a:r>
            <a:endParaRPr b="0" lang="en-US" sz="4700" spc="-1" strike="noStrike">
              <a:latin typeface="Arial"/>
            </a:endParaRPr>
          </a:p>
        </p:txBody>
      </p:sp>
      <p:sp>
        <p:nvSpPr>
          <p:cNvPr id="81" name="CustomShape 5"/>
          <p:cNvSpPr/>
          <p:nvPr/>
        </p:nvSpPr>
        <p:spPr>
          <a:xfrm>
            <a:off x="1147320" y="1648080"/>
            <a:ext cx="12154320" cy="68587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Introduction to SQL: Basics of SQL and relational databases.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SQL Injection: What is SQL injection, how it works, and how to protect against it.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Database Security: Securing databases and using SQL queries to detect and prevent security vulnerabilities.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Writing Queries: Learn to query logs and security data to identify potential threats.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SQL in Incident Response: Using SQL queries to analyze security logs for signs of suspicious activity.</a:t>
            </a:r>
            <a:endParaRPr b="0" lang="en-US" sz="3000" spc="-1" strike="noStrike">
              <a:latin typeface="Arial"/>
            </a:endParaRPr>
          </a:p>
        </p:txBody>
      </p:sp>
      <p:sp>
        <p:nvSpPr>
          <p:cNvPr id="8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55" name="Group 1"/>
          <p:cNvGrpSpPr/>
          <p:nvPr/>
        </p:nvGrpSpPr>
        <p:grpSpPr>
          <a:xfrm>
            <a:off x="0" y="8988120"/>
            <a:ext cx="18287640" cy="1298520"/>
            <a:chOff x="0" y="8988120"/>
            <a:chExt cx="18287640" cy="1298520"/>
          </a:xfrm>
        </p:grpSpPr>
        <p:sp>
          <p:nvSpPr>
            <p:cNvPr id="45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5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58"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Introduction to SQL: Basics of SQL and Relational Databases</a:t>
            </a:r>
            <a:endParaRPr b="0" lang="en-US" sz="4700" spc="-1" strike="noStrike">
              <a:latin typeface="Arial"/>
            </a:endParaRPr>
          </a:p>
        </p:txBody>
      </p:sp>
      <p:sp>
        <p:nvSpPr>
          <p:cNvPr id="459" name="CustomShape 5"/>
          <p:cNvSpPr/>
          <p:nvPr/>
        </p:nvSpPr>
        <p:spPr>
          <a:xfrm>
            <a:off x="1147320" y="2124000"/>
            <a:ext cx="1367820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SQL Data Types: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Different types of data you can store in a database such as VARCHAR, INT, DATE, FLOAT, and TEXT.</a:t>
            </a:r>
            <a:endParaRPr b="0" lang="en-US" sz="3000" spc="-1" strike="noStrike">
              <a:latin typeface="Arial"/>
            </a:endParaRPr>
          </a:p>
          <a:p>
            <a:pPr>
              <a:lnSpc>
                <a:spcPts val="6001"/>
              </a:lnSpc>
            </a:pPr>
            <a:r>
              <a:rPr b="0" lang="en-US" sz="3000" spc="-1" strike="noStrike">
                <a:solidFill>
                  <a:srgbClr val="2d2d2d"/>
                </a:solidFill>
                <a:latin typeface="Lato 1"/>
                <a:ea typeface="Lato 1"/>
              </a:rPr>
              <a:t>4. Key SQL Statements: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SELECT: Retrieve data from a database.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INSERT INTO: Insert new data into a table.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UPDATE: Modify existing data in a table.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DELETE: Remove data from a table.</a:t>
            </a:r>
            <a:endParaRPr b="0" lang="en-US" sz="3000" spc="-1" strike="noStrike">
              <a:latin typeface="Arial"/>
            </a:endParaRPr>
          </a:p>
        </p:txBody>
      </p:sp>
      <p:sp>
        <p:nvSpPr>
          <p:cNvPr id="46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61" name="Group 1"/>
          <p:cNvGrpSpPr/>
          <p:nvPr/>
        </p:nvGrpSpPr>
        <p:grpSpPr>
          <a:xfrm>
            <a:off x="0" y="8988120"/>
            <a:ext cx="18287640" cy="1298520"/>
            <a:chOff x="0" y="8988120"/>
            <a:chExt cx="18287640" cy="1298520"/>
          </a:xfrm>
        </p:grpSpPr>
        <p:sp>
          <p:nvSpPr>
            <p:cNvPr id="46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6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64"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Introduction to SQL: Basics of SQL and Relational Databases</a:t>
            </a:r>
            <a:endParaRPr b="0" lang="en-US" sz="4700" spc="-1" strike="noStrike">
              <a:latin typeface="Arial"/>
            </a:endParaRPr>
          </a:p>
        </p:txBody>
      </p:sp>
      <p:sp>
        <p:nvSpPr>
          <p:cNvPr id="465" name="CustomShape 5"/>
          <p:cNvSpPr/>
          <p:nvPr/>
        </p:nvSpPr>
        <p:spPr>
          <a:xfrm>
            <a:off x="1147320" y="2124000"/>
            <a:ext cx="13678200" cy="30481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Example:</a:t>
            </a:r>
            <a:endParaRPr b="0" lang="en-US" sz="3000" spc="-1" strike="noStrike">
              <a:latin typeface="Arial"/>
            </a:endParaRPr>
          </a:p>
          <a:p>
            <a:pPr>
              <a:lnSpc>
                <a:spcPts val="6001"/>
              </a:lnSpc>
            </a:pPr>
            <a:r>
              <a:rPr b="0" lang="en-US" sz="3000" spc="-1" strike="noStrike">
                <a:solidFill>
                  <a:srgbClr val="2d2d2d"/>
                </a:solidFill>
                <a:latin typeface="Lato 1"/>
                <a:ea typeface="Lato 1"/>
              </a:rPr>
              <a:t>sql</a:t>
            </a:r>
            <a:endParaRPr b="0" lang="en-US" sz="3000" spc="-1" strike="noStrike">
              <a:latin typeface="Arial"/>
            </a:endParaRPr>
          </a:p>
          <a:p>
            <a:pPr>
              <a:lnSpc>
                <a:spcPts val="6001"/>
              </a:lnSpc>
            </a:pPr>
            <a:r>
              <a:rPr b="0" lang="en-US" sz="3000" spc="-1" strike="noStrike">
                <a:solidFill>
                  <a:srgbClr val="2d2d2d"/>
                </a:solidFill>
                <a:latin typeface="Lato 1"/>
                <a:ea typeface="Lato 1"/>
              </a:rPr>
              <a:t>SELECT name, email FROM users;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INSERT INTO users (name, email) VALUES ('Alice', 'alice@example.com');</a:t>
            </a:r>
            <a:endParaRPr b="0" lang="en-US" sz="3000" spc="-1" strike="noStrike">
              <a:latin typeface="Arial"/>
            </a:endParaRPr>
          </a:p>
        </p:txBody>
      </p:sp>
      <p:sp>
        <p:nvSpPr>
          <p:cNvPr id="46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67" name="Group 1"/>
          <p:cNvGrpSpPr/>
          <p:nvPr/>
        </p:nvGrpSpPr>
        <p:grpSpPr>
          <a:xfrm>
            <a:off x="0" y="8988120"/>
            <a:ext cx="18287640" cy="1298520"/>
            <a:chOff x="0" y="8988120"/>
            <a:chExt cx="18287640" cy="1298520"/>
          </a:xfrm>
        </p:grpSpPr>
        <p:sp>
          <p:nvSpPr>
            <p:cNvPr id="46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6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70"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SQL Injection: What It Is, How It Works, and How to Protect Against It</a:t>
            </a:r>
            <a:endParaRPr b="0" lang="en-US" sz="4700" spc="-1" strike="noStrike">
              <a:latin typeface="Arial"/>
            </a:endParaRPr>
          </a:p>
        </p:txBody>
      </p:sp>
      <p:sp>
        <p:nvSpPr>
          <p:cNvPr id="471" name="CustomShape 5"/>
          <p:cNvSpPr/>
          <p:nvPr/>
        </p:nvSpPr>
        <p:spPr>
          <a:xfrm>
            <a:off x="1147320" y="2124000"/>
            <a:ext cx="1367820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Explain SQL injection attacks, how they work, and the importance of preventing them in cybersecurity.</a:t>
            </a:r>
            <a:endParaRPr b="0" lang="en-US" sz="3000" spc="-1" strike="noStrike">
              <a:latin typeface="Arial"/>
            </a:endParaRPr>
          </a:p>
          <a:p>
            <a:pPr>
              <a:lnSpc>
                <a:spcPts val="6001"/>
              </a:lnSpc>
            </a:pPr>
            <a:r>
              <a:rPr b="0" lang="en-US" sz="3000" spc="-1" strike="noStrike">
                <a:solidFill>
                  <a:srgbClr val="2d2d2d"/>
                </a:solidFill>
                <a:latin typeface="Lato 1"/>
                <a:ea typeface="Lato 1"/>
              </a:rPr>
              <a:t>Content:</a:t>
            </a:r>
            <a:endParaRPr b="0" lang="en-US" sz="3000" spc="-1" strike="noStrike">
              <a:latin typeface="Arial"/>
            </a:endParaRPr>
          </a:p>
          <a:p>
            <a:pPr>
              <a:lnSpc>
                <a:spcPts val="6001"/>
              </a:lnSpc>
            </a:pPr>
            <a:r>
              <a:rPr b="0" lang="en-US" sz="3000" spc="-1" strike="noStrike">
                <a:solidFill>
                  <a:srgbClr val="2d2d2d"/>
                </a:solidFill>
                <a:latin typeface="Lato 1"/>
                <a:ea typeface="Lato 1"/>
              </a:rPr>
              <a:t>1. What is SQL Injection?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SQL injection is a type of attack where an attacker inserts or manipulates SQL code to execute unauthorized commands on a database. This could lead to data theft, data modification, or even full system compromise.</a:t>
            </a:r>
            <a:endParaRPr b="0" lang="en-US" sz="3000" spc="-1" strike="noStrike">
              <a:latin typeface="Arial"/>
            </a:endParaRPr>
          </a:p>
        </p:txBody>
      </p:sp>
      <p:sp>
        <p:nvSpPr>
          <p:cNvPr id="47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73" name="Group 1"/>
          <p:cNvGrpSpPr/>
          <p:nvPr/>
        </p:nvGrpSpPr>
        <p:grpSpPr>
          <a:xfrm>
            <a:off x="0" y="8988120"/>
            <a:ext cx="18287640" cy="1298520"/>
            <a:chOff x="0" y="8988120"/>
            <a:chExt cx="18287640" cy="1298520"/>
          </a:xfrm>
        </p:grpSpPr>
        <p:sp>
          <p:nvSpPr>
            <p:cNvPr id="47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7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76"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SQL Injection: What It Is, How It Works, and How to Protect Against It</a:t>
            </a:r>
            <a:endParaRPr b="0" lang="en-US" sz="4700" spc="-1" strike="noStrike">
              <a:latin typeface="Arial"/>
            </a:endParaRPr>
          </a:p>
        </p:txBody>
      </p:sp>
      <p:sp>
        <p:nvSpPr>
          <p:cNvPr id="477" name="CustomShape 5"/>
          <p:cNvSpPr/>
          <p:nvPr/>
        </p:nvSpPr>
        <p:spPr>
          <a:xfrm>
            <a:off x="1147320" y="2124000"/>
            <a:ext cx="12568320" cy="38102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How SQL Injection Works: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Attackers input malicious SQL code through vulnerable input fields (e.g., login forms, search bars).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If the input is not properly sanitized, the application can pass the malicious code directly to the database.</a:t>
            </a:r>
            <a:endParaRPr b="0" lang="en-US" sz="3000" spc="-1" strike="noStrike">
              <a:latin typeface="Arial"/>
            </a:endParaRPr>
          </a:p>
        </p:txBody>
      </p:sp>
      <p:sp>
        <p:nvSpPr>
          <p:cNvPr id="47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79" name="Group 1"/>
          <p:cNvGrpSpPr/>
          <p:nvPr/>
        </p:nvGrpSpPr>
        <p:grpSpPr>
          <a:xfrm>
            <a:off x="0" y="8988120"/>
            <a:ext cx="18287640" cy="1298520"/>
            <a:chOff x="0" y="8988120"/>
            <a:chExt cx="18287640" cy="1298520"/>
          </a:xfrm>
        </p:grpSpPr>
        <p:sp>
          <p:nvSpPr>
            <p:cNvPr id="48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8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82"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SQL Injection: What It Is, How It Works, and How to Protect Against It</a:t>
            </a:r>
            <a:endParaRPr b="0" lang="en-US" sz="4700" spc="-1" strike="noStrike">
              <a:latin typeface="Arial"/>
            </a:endParaRPr>
          </a:p>
        </p:txBody>
      </p:sp>
      <p:sp>
        <p:nvSpPr>
          <p:cNvPr id="483" name="CustomShape 5"/>
          <p:cNvSpPr/>
          <p:nvPr/>
        </p:nvSpPr>
        <p:spPr>
          <a:xfrm>
            <a:off x="1147320" y="2124000"/>
            <a:ext cx="1294956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Example of a vulnerable query:</a:t>
            </a:r>
            <a:endParaRPr b="0" lang="en-US" sz="3000" spc="-1" strike="noStrike">
              <a:latin typeface="Arial"/>
            </a:endParaRPr>
          </a:p>
          <a:p>
            <a:pPr>
              <a:lnSpc>
                <a:spcPts val="6001"/>
              </a:lnSpc>
            </a:pPr>
            <a:r>
              <a:rPr b="0" lang="en-US" sz="3000" spc="-1" strike="noStrike">
                <a:solidFill>
                  <a:srgbClr val="2d2d2d"/>
                </a:solidFill>
                <a:latin typeface="Lato 1"/>
                <a:ea typeface="Lato 1"/>
              </a:rPr>
              <a:t>sql</a:t>
            </a:r>
            <a:endParaRPr b="0" lang="en-US" sz="3000" spc="-1" strike="noStrike">
              <a:latin typeface="Arial"/>
            </a:endParaRPr>
          </a:p>
          <a:p>
            <a:pPr>
              <a:lnSpc>
                <a:spcPts val="6001"/>
              </a:lnSpc>
            </a:pPr>
            <a:r>
              <a:rPr b="0" lang="en-US" sz="3000" spc="-1" strike="noStrike">
                <a:solidFill>
                  <a:srgbClr val="2d2d2d"/>
                </a:solidFill>
                <a:latin typeface="Lato 1"/>
                <a:ea typeface="Lato 1"/>
              </a:rPr>
              <a:t>SELECT * FROM users WHERE username = 'user_input' AND password = 'user_password';</a:t>
            </a:r>
            <a:endParaRPr b="0" lang="en-US" sz="3000" spc="-1" strike="noStrike">
              <a:latin typeface="Arial"/>
            </a:endParaRPr>
          </a:p>
          <a:p>
            <a:pPr>
              <a:lnSpc>
                <a:spcPts val="6001"/>
              </a:lnSpc>
            </a:pPr>
            <a:r>
              <a:rPr b="0" lang="en-US" sz="3000" spc="-1" strike="noStrike">
                <a:solidFill>
                  <a:srgbClr val="2d2d2d"/>
                </a:solidFill>
                <a:latin typeface="Lato 1"/>
                <a:ea typeface="Lato 1"/>
              </a:rPr>
              <a:t>An attacker could enter the following into the username or password field:</a:t>
            </a:r>
            <a:endParaRPr b="0" lang="en-US" sz="3000" spc="-1" strike="noStrike">
              <a:latin typeface="Arial"/>
            </a:endParaRPr>
          </a:p>
          <a:p>
            <a:pPr>
              <a:lnSpc>
                <a:spcPts val="6001"/>
              </a:lnSpc>
            </a:pPr>
            <a:r>
              <a:rPr b="0" lang="en-US" sz="3000" spc="-1" strike="noStrike">
                <a:solidFill>
                  <a:srgbClr val="2d2d2d"/>
                </a:solidFill>
                <a:latin typeface="Lato 1"/>
                <a:ea typeface="Lato 1"/>
              </a:rPr>
              <a:t>text</a:t>
            </a:r>
            <a:endParaRPr b="0" lang="en-US" sz="3000" spc="-1" strike="noStrike">
              <a:latin typeface="Arial"/>
            </a:endParaRPr>
          </a:p>
          <a:p>
            <a:pPr>
              <a:lnSpc>
                <a:spcPts val="6001"/>
              </a:lnSpc>
            </a:pPr>
            <a:r>
              <a:rPr b="0" lang="en-US" sz="3000" spc="-1" strike="noStrike">
                <a:solidFill>
                  <a:srgbClr val="2d2d2d"/>
                </a:solidFill>
                <a:latin typeface="Lato 1"/>
                <a:ea typeface="Lato 1"/>
              </a:rPr>
              <a:t>' OR '1'='1</a:t>
            </a:r>
            <a:endParaRPr b="0" lang="en-US" sz="3000" spc="-1" strike="noStrike">
              <a:latin typeface="Arial"/>
            </a:endParaRPr>
          </a:p>
        </p:txBody>
      </p:sp>
      <p:sp>
        <p:nvSpPr>
          <p:cNvPr id="48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85" name="Group 1"/>
          <p:cNvGrpSpPr/>
          <p:nvPr/>
        </p:nvGrpSpPr>
        <p:grpSpPr>
          <a:xfrm>
            <a:off x="0" y="8988120"/>
            <a:ext cx="18287640" cy="1298520"/>
            <a:chOff x="0" y="8988120"/>
            <a:chExt cx="18287640" cy="1298520"/>
          </a:xfrm>
        </p:grpSpPr>
        <p:sp>
          <p:nvSpPr>
            <p:cNvPr id="48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8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88" name="CustomShape 4"/>
          <p:cNvSpPr/>
          <p:nvPr/>
        </p:nvSpPr>
        <p:spPr>
          <a:xfrm>
            <a:off x="1821960" y="340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SQL Injection: What It Is, How It Works, and How to Protect Against It</a:t>
            </a:r>
            <a:endParaRPr b="0" lang="en-US" sz="4700" spc="-1" strike="noStrike">
              <a:latin typeface="Arial"/>
            </a:endParaRPr>
          </a:p>
        </p:txBody>
      </p:sp>
      <p:sp>
        <p:nvSpPr>
          <p:cNvPr id="489" name="CustomShape 5"/>
          <p:cNvSpPr/>
          <p:nvPr/>
        </p:nvSpPr>
        <p:spPr>
          <a:xfrm>
            <a:off x="365760" y="1920240"/>
            <a:ext cx="16017120" cy="6097320"/>
          </a:xfrm>
          <a:prstGeom prst="rect">
            <a:avLst/>
          </a:prstGeom>
          <a:noFill/>
          <a:ln>
            <a:noFill/>
          </a:ln>
        </p:spPr>
        <p:style>
          <a:lnRef idx="0"/>
          <a:fillRef idx="0"/>
          <a:effectRef idx="0"/>
          <a:fontRef idx="minor"/>
        </p:style>
        <p:txBody>
          <a:bodyPr lIns="0" rIns="0" tIns="0" bIns="0">
            <a:spAutoFit/>
          </a:bodyPr>
          <a:p>
            <a:pPr>
              <a:lnSpc>
                <a:spcPts val="6001"/>
              </a:lnSpc>
            </a:pPr>
            <a:endParaRPr b="0" lang="en-US" sz="1800" spc="-1" strike="noStrike">
              <a:latin typeface="Arial"/>
            </a:endParaRPr>
          </a:p>
          <a:p>
            <a:pPr>
              <a:lnSpc>
                <a:spcPts val="6001"/>
              </a:lnSpc>
            </a:pPr>
            <a:r>
              <a:rPr b="0" lang="en-US" sz="3000" spc="-1" strike="noStrike">
                <a:solidFill>
                  <a:srgbClr val="2d2d2d"/>
                </a:solidFill>
                <a:latin typeface="Lato 1"/>
                <a:ea typeface="Lato 1"/>
              </a:rPr>
              <a:t>This would modify the query to:</a:t>
            </a:r>
            <a:endParaRPr b="0" lang="en-US" sz="3000" spc="-1" strike="noStrike">
              <a:latin typeface="Arial"/>
            </a:endParaRPr>
          </a:p>
          <a:p>
            <a:pPr>
              <a:lnSpc>
                <a:spcPts val="6001"/>
              </a:lnSpc>
            </a:pPr>
            <a:r>
              <a:rPr b="0" lang="en-US" sz="3000" spc="-1" strike="noStrike">
                <a:solidFill>
                  <a:srgbClr val="2d2d2d"/>
                </a:solidFill>
                <a:latin typeface="Lato 1"/>
                <a:ea typeface="Lato 1"/>
              </a:rPr>
              <a:t>sql</a:t>
            </a:r>
            <a:endParaRPr b="0" lang="en-US" sz="3000" spc="-1" strike="noStrike">
              <a:latin typeface="Arial"/>
            </a:endParaRPr>
          </a:p>
          <a:p>
            <a:pPr>
              <a:lnSpc>
                <a:spcPts val="6001"/>
              </a:lnSpc>
            </a:pPr>
            <a:r>
              <a:rPr b="0" lang="en-US" sz="3000" spc="-1" strike="noStrike">
                <a:solidFill>
                  <a:srgbClr val="2d2d2d"/>
                </a:solidFill>
                <a:latin typeface="Lato 1"/>
                <a:ea typeface="Lato 1"/>
              </a:rPr>
              <a:t>SELECT * FROM users WHERE username = ''admin” OR '1'='1' AND password = '';</a:t>
            </a:r>
            <a:endParaRPr b="0" lang="en-US" sz="3000" spc="-1" strike="noStrike">
              <a:latin typeface="Arial"/>
            </a:endParaRPr>
          </a:p>
          <a:p>
            <a:pPr lvl="1" marL="647640" indent="-323640">
              <a:lnSpc>
                <a:spcPts val="6001"/>
              </a:lnSpc>
              <a:buClr>
                <a:srgbClr val="2d2d2d"/>
              </a:buClr>
              <a:buFont typeface="Arial"/>
              <a:buChar char="•"/>
            </a:pPr>
            <a:r>
              <a:rPr b="1" lang="en-US" sz="3000" spc="-1" strike="noStrike">
                <a:solidFill>
                  <a:srgbClr val="2d2d2d"/>
                </a:solidFill>
                <a:latin typeface="Lato 1"/>
                <a:ea typeface="Lato 1"/>
              </a:rPr>
              <a:t>Result: This query would return all users, granting unauthorized access.</a:t>
            </a:r>
            <a:endParaRPr b="0" lang="en-US" sz="3000" spc="-1" strike="noStrike">
              <a:latin typeface="Arial"/>
            </a:endParaRPr>
          </a:p>
          <a:p>
            <a:pPr>
              <a:lnSpc>
                <a:spcPts val="6001"/>
              </a:lnSpc>
            </a:pPr>
            <a:r>
              <a:rPr b="0" lang="en-US" sz="3000" spc="-1" strike="noStrike">
                <a:solidFill>
                  <a:srgbClr val="2d2d2d"/>
                </a:solidFill>
                <a:latin typeface="Lato 1"/>
                <a:ea typeface="Lato 1"/>
              </a:rPr>
              <a:t>SELECT * FROM subscribers WHERE firstname = "Segun" OR '1'='1'; </a:t>
            </a:r>
            <a:endParaRPr b="0" lang="en-US" sz="3000" spc="-1" strike="noStrike">
              <a:latin typeface="Arial"/>
            </a:endParaRPr>
          </a:p>
          <a:p>
            <a:pPr>
              <a:lnSpc>
                <a:spcPts val="6001"/>
              </a:lnSpc>
            </a:pPr>
            <a:r>
              <a:rPr b="0" lang="en-US" sz="3000" spc="-1" strike="noStrike">
                <a:solidFill>
                  <a:srgbClr val="2d2d2d"/>
                </a:solidFill>
                <a:latin typeface="Lato 1"/>
                <a:ea typeface="Lato 1"/>
              </a:rPr>
              <a:t>SELECT * FROM subscribers WHERE firstname = "Segun" OR '1'='1' AND lastname != "";</a:t>
            </a:r>
            <a:endParaRPr b="0" lang="en-US" sz="3000" spc="-1" strike="noStrike">
              <a:latin typeface="Arial"/>
            </a:endParaRPr>
          </a:p>
          <a:p>
            <a:pPr>
              <a:lnSpc>
                <a:spcPts val="6001"/>
              </a:lnSpc>
            </a:pPr>
            <a:r>
              <a:rPr b="0" lang="en-US" sz="3000" spc="-1" strike="noStrike">
                <a:solidFill>
                  <a:srgbClr val="2d2d2d"/>
                </a:solidFill>
                <a:latin typeface="Lato 1"/>
                <a:ea typeface="Lato 1"/>
              </a:rPr>
              <a:t>SELECT * FROM subscribers WHERE firstname = "" OR '1'='1' AND lastname != "";</a:t>
            </a:r>
            <a:endParaRPr b="0" lang="en-US" sz="3000" spc="-1" strike="noStrike">
              <a:latin typeface="Arial"/>
            </a:endParaRPr>
          </a:p>
        </p:txBody>
      </p:sp>
      <p:sp>
        <p:nvSpPr>
          <p:cNvPr id="49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91" name="Group 1"/>
          <p:cNvGrpSpPr/>
          <p:nvPr/>
        </p:nvGrpSpPr>
        <p:grpSpPr>
          <a:xfrm>
            <a:off x="0" y="8988120"/>
            <a:ext cx="18287640" cy="1298520"/>
            <a:chOff x="0" y="8988120"/>
            <a:chExt cx="18287640" cy="1298520"/>
          </a:xfrm>
        </p:grpSpPr>
        <p:sp>
          <p:nvSpPr>
            <p:cNvPr id="49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9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494"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SQL Injection: What It Is, How It Works, and How to Protect Against It</a:t>
            </a:r>
            <a:endParaRPr b="0" lang="en-US" sz="4700" spc="-1" strike="noStrike">
              <a:latin typeface="Arial"/>
            </a:endParaRPr>
          </a:p>
        </p:txBody>
      </p:sp>
      <p:sp>
        <p:nvSpPr>
          <p:cNvPr id="495" name="CustomShape 5"/>
          <p:cNvSpPr/>
          <p:nvPr/>
        </p:nvSpPr>
        <p:spPr>
          <a:xfrm>
            <a:off x="1147320" y="2124000"/>
            <a:ext cx="1294956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Types of SQL Injection: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Error-Based SQL Injection: Exploiting error messages to gather information about the database.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Union-Based SQL Injection: Combining results from multiple queries using the UNION operator.</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Blind SQL Injection: Exploiting logical conditions that return true or false without displaying errors.</a:t>
            </a:r>
            <a:endParaRPr b="0" lang="en-US" sz="3000" spc="-1" strike="noStrike">
              <a:latin typeface="Arial"/>
            </a:endParaRPr>
          </a:p>
        </p:txBody>
      </p:sp>
      <p:sp>
        <p:nvSpPr>
          <p:cNvPr id="49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497" name="Group 1"/>
          <p:cNvGrpSpPr/>
          <p:nvPr/>
        </p:nvGrpSpPr>
        <p:grpSpPr>
          <a:xfrm>
            <a:off x="0" y="8988120"/>
            <a:ext cx="18287640" cy="1298520"/>
            <a:chOff x="0" y="8988120"/>
            <a:chExt cx="18287640" cy="1298520"/>
          </a:xfrm>
        </p:grpSpPr>
        <p:sp>
          <p:nvSpPr>
            <p:cNvPr id="49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49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00"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SQL Injection: What It Is, How It Works, and How to Protect Against It</a:t>
            </a:r>
            <a:endParaRPr b="0" lang="en-US" sz="4700" spc="-1" strike="noStrike">
              <a:latin typeface="Arial"/>
            </a:endParaRPr>
          </a:p>
        </p:txBody>
      </p:sp>
      <p:sp>
        <p:nvSpPr>
          <p:cNvPr id="501" name="CustomShape 5"/>
          <p:cNvSpPr/>
          <p:nvPr/>
        </p:nvSpPr>
        <p:spPr>
          <a:xfrm>
            <a:off x="1147320" y="2124000"/>
            <a:ext cx="1327176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How to Protect Against SQL Injection: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Prepared Statements/Parameterized Queries: Use parameterized queries to ensure that input data is treated as a value rather than part of the SQL code.</a:t>
            </a:r>
            <a:endParaRPr b="0" lang="en-US" sz="3000" spc="-1" strike="noStrike">
              <a:latin typeface="Arial"/>
            </a:endParaRPr>
          </a:p>
          <a:p>
            <a:pPr>
              <a:lnSpc>
                <a:spcPts val="6001"/>
              </a:lnSpc>
            </a:pPr>
            <a:r>
              <a:rPr b="0" lang="en-US" sz="3000" spc="-1" strike="noStrike">
                <a:solidFill>
                  <a:srgbClr val="2d2d2d"/>
                </a:solidFill>
                <a:latin typeface="Lato 1"/>
                <a:ea typeface="Lato 1"/>
              </a:rPr>
              <a:t>Example (Using Python and SQLite):</a:t>
            </a:r>
            <a:endParaRPr b="0" lang="en-US" sz="3000" spc="-1" strike="noStrike">
              <a:latin typeface="Arial"/>
            </a:endParaRPr>
          </a:p>
          <a:p>
            <a:pPr>
              <a:lnSpc>
                <a:spcPts val="6001"/>
              </a:lnSpc>
            </a:pPr>
            <a:r>
              <a:rPr b="0" lang="en-US" sz="3000" spc="-1" strike="noStrike">
                <a:solidFill>
                  <a:srgbClr val="2d2d2d"/>
                </a:solidFill>
                <a:latin typeface="Lato 1"/>
                <a:ea typeface="Lato 1"/>
              </a:rPr>
              <a:t>#python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cursor.execute("SELECT * FROM users WHERE username = ? AND password = ?", (username, password))</a:t>
            </a:r>
            <a:endParaRPr b="0" lang="en-US" sz="3000" spc="-1" strike="noStrike">
              <a:latin typeface="Arial"/>
            </a:endParaRPr>
          </a:p>
        </p:txBody>
      </p:sp>
      <p:sp>
        <p:nvSpPr>
          <p:cNvPr id="50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03" name="Group 1"/>
          <p:cNvGrpSpPr/>
          <p:nvPr/>
        </p:nvGrpSpPr>
        <p:grpSpPr>
          <a:xfrm>
            <a:off x="0" y="8988120"/>
            <a:ext cx="18287640" cy="1298520"/>
            <a:chOff x="0" y="8988120"/>
            <a:chExt cx="18287640" cy="1298520"/>
          </a:xfrm>
        </p:grpSpPr>
        <p:sp>
          <p:nvSpPr>
            <p:cNvPr id="50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0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06" name="CustomShape 4"/>
          <p:cNvSpPr/>
          <p:nvPr/>
        </p:nvSpPr>
        <p:spPr>
          <a:xfrm>
            <a:off x="990720" y="763920"/>
            <a:ext cx="15094440" cy="167076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SQL Injection: What It Is, How It Works, and How to Protect Against It</a:t>
            </a:r>
            <a:endParaRPr b="0" lang="en-US" sz="4700" spc="-1" strike="noStrike">
              <a:latin typeface="Arial"/>
            </a:endParaRPr>
          </a:p>
        </p:txBody>
      </p:sp>
      <p:sp>
        <p:nvSpPr>
          <p:cNvPr id="507" name="CustomShape 5"/>
          <p:cNvSpPr/>
          <p:nvPr/>
        </p:nvSpPr>
        <p:spPr>
          <a:xfrm>
            <a:off x="1147320" y="2124000"/>
            <a:ext cx="12942000" cy="457236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Input Validation and Sanitization: Always validate and sanitize user input to ensure it doesn't contain harmful characters.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Stored Procedures: Use stored procedures to limit SQL code execution to predefined operations.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Least Privilege Principle: Ensure that database users only have the minimum necessary permissions.</a:t>
            </a:r>
            <a:endParaRPr b="0" lang="en-US" sz="3000" spc="-1" strike="noStrike">
              <a:latin typeface="Arial"/>
            </a:endParaRPr>
          </a:p>
        </p:txBody>
      </p:sp>
      <p:sp>
        <p:nvSpPr>
          <p:cNvPr id="50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7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09" name="Group 1"/>
          <p:cNvGrpSpPr/>
          <p:nvPr/>
        </p:nvGrpSpPr>
        <p:grpSpPr>
          <a:xfrm>
            <a:off x="0" y="8988120"/>
            <a:ext cx="18287640" cy="1298520"/>
            <a:chOff x="0" y="8988120"/>
            <a:chExt cx="18287640" cy="1298520"/>
          </a:xfrm>
        </p:grpSpPr>
        <p:sp>
          <p:nvSpPr>
            <p:cNvPr id="51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1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12" name="CustomShape 4"/>
          <p:cNvSpPr/>
          <p:nvPr/>
        </p:nvSpPr>
        <p:spPr>
          <a:xfrm>
            <a:off x="990720" y="763920"/>
            <a:ext cx="1509444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Database Security: Securing Databases and Using SQL Queries to Detect and Prevent Vulnerabilities</a:t>
            </a:r>
            <a:endParaRPr b="0" lang="en-US" sz="4700" spc="-1" strike="noStrike">
              <a:latin typeface="Arial"/>
            </a:endParaRPr>
          </a:p>
        </p:txBody>
      </p:sp>
      <p:sp>
        <p:nvSpPr>
          <p:cNvPr id="513" name="CustomShape 5"/>
          <p:cNvSpPr/>
          <p:nvPr/>
        </p:nvSpPr>
        <p:spPr>
          <a:xfrm>
            <a:off x="1147320" y="2124000"/>
            <a:ext cx="13306320" cy="609660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Discuss how to secure databases and use SQL queries to detect vulnerabilities, suspicious activity, and security breaches.</a:t>
            </a:r>
            <a:endParaRPr b="0" lang="en-US" sz="3000" spc="-1" strike="noStrike">
              <a:latin typeface="Arial"/>
            </a:endParaRPr>
          </a:p>
          <a:p>
            <a:pPr>
              <a:lnSpc>
                <a:spcPts val="6001"/>
              </a:lnSpc>
            </a:pPr>
            <a:r>
              <a:rPr b="0" lang="en-US" sz="3000" spc="-1" strike="noStrike">
                <a:solidFill>
                  <a:srgbClr val="2d2d2d"/>
                </a:solidFill>
                <a:latin typeface="Lato 1"/>
                <a:ea typeface="Lato 1"/>
              </a:rPr>
              <a:t>1. Best Practices for Database Security:</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Encryption: Encrypt sensitive data at rest (in the database) and in transit (during communication).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Access Control: Implement role-based access control (RBAC) to restrict access to sensitive data.</a:t>
            </a:r>
            <a:endParaRPr b="0" lang="en-US" sz="3000" spc="-1" strike="noStrike">
              <a:latin typeface="Arial"/>
            </a:endParaRPr>
          </a:p>
        </p:txBody>
      </p:sp>
      <p:sp>
        <p:nvSpPr>
          <p:cNvPr id="51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3" name="Group 1"/>
          <p:cNvGrpSpPr/>
          <p:nvPr/>
        </p:nvGrpSpPr>
        <p:grpSpPr>
          <a:xfrm>
            <a:off x="0" y="8988120"/>
            <a:ext cx="18287640" cy="1298520"/>
            <a:chOff x="0" y="8988120"/>
            <a:chExt cx="18287640" cy="1298520"/>
          </a:xfrm>
        </p:grpSpPr>
        <p:sp>
          <p:nvSpPr>
            <p:cNvPr id="8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85"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86"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5: Network Security</a:t>
            </a:r>
            <a:endParaRPr b="0" lang="en-US" sz="4700" spc="-1" strike="noStrike">
              <a:latin typeface="Arial"/>
            </a:endParaRPr>
          </a:p>
        </p:txBody>
      </p:sp>
      <p:sp>
        <p:nvSpPr>
          <p:cNvPr id="87" name="CustomShape 5"/>
          <p:cNvSpPr/>
          <p:nvPr/>
        </p:nvSpPr>
        <p:spPr>
          <a:xfrm>
            <a:off x="1147320" y="1648080"/>
            <a:ext cx="12154320" cy="30481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Basics of Networking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Common Network Vulnerabilities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Firewalls and Network Security Tools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VPNs and Secure Connections</a:t>
            </a:r>
            <a:endParaRPr b="0" lang="en-US" sz="3000" spc="-1" strike="noStrike">
              <a:latin typeface="Arial"/>
            </a:endParaRPr>
          </a:p>
        </p:txBody>
      </p:sp>
      <p:sp>
        <p:nvSpPr>
          <p:cNvPr id="8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15" name="Group 1"/>
          <p:cNvGrpSpPr/>
          <p:nvPr/>
        </p:nvGrpSpPr>
        <p:grpSpPr>
          <a:xfrm>
            <a:off x="0" y="8988120"/>
            <a:ext cx="18287640" cy="1298520"/>
            <a:chOff x="0" y="8988120"/>
            <a:chExt cx="18287640" cy="1298520"/>
          </a:xfrm>
        </p:grpSpPr>
        <p:sp>
          <p:nvSpPr>
            <p:cNvPr id="51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1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18" name="CustomShape 4"/>
          <p:cNvSpPr/>
          <p:nvPr/>
        </p:nvSpPr>
        <p:spPr>
          <a:xfrm>
            <a:off x="990720" y="763920"/>
            <a:ext cx="1509444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Database Security: Securing Databases and Using SQL Queries to Detect and Prevent Vulnerabilities</a:t>
            </a:r>
            <a:endParaRPr b="0" lang="en-US" sz="4700" spc="-1" strike="noStrike">
              <a:latin typeface="Arial"/>
            </a:endParaRPr>
          </a:p>
        </p:txBody>
      </p:sp>
      <p:sp>
        <p:nvSpPr>
          <p:cNvPr id="519" name="CustomShape 5"/>
          <p:cNvSpPr/>
          <p:nvPr/>
        </p:nvSpPr>
        <p:spPr>
          <a:xfrm>
            <a:off x="1147320" y="2124000"/>
            <a:ext cx="13306320" cy="304812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Audit Logging: Maintain logs of all database activity for forensic purposes and auditing.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Database Backups: Regularly back up your databases to ensure data recovery in case of attacks.</a:t>
            </a:r>
            <a:endParaRPr b="0" lang="en-US" sz="3000" spc="-1" strike="noStrike">
              <a:latin typeface="Arial"/>
            </a:endParaRPr>
          </a:p>
        </p:txBody>
      </p:sp>
      <p:sp>
        <p:nvSpPr>
          <p:cNvPr id="52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21" name="Group 1"/>
          <p:cNvGrpSpPr/>
          <p:nvPr/>
        </p:nvGrpSpPr>
        <p:grpSpPr>
          <a:xfrm>
            <a:off x="0" y="8988120"/>
            <a:ext cx="18287640" cy="1298520"/>
            <a:chOff x="0" y="8988120"/>
            <a:chExt cx="18287640" cy="1298520"/>
          </a:xfrm>
        </p:grpSpPr>
        <p:sp>
          <p:nvSpPr>
            <p:cNvPr id="52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2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24" name="CustomShape 4"/>
          <p:cNvSpPr/>
          <p:nvPr/>
        </p:nvSpPr>
        <p:spPr>
          <a:xfrm>
            <a:off x="990720" y="763920"/>
            <a:ext cx="1509444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Database Security: Securing Databases and Using SQL Queries to Detect and Prevent Vulnerabilities</a:t>
            </a:r>
            <a:endParaRPr b="0" lang="en-US" sz="4700" spc="-1" strike="noStrike">
              <a:latin typeface="Arial"/>
            </a:endParaRPr>
          </a:p>
        </p:txBody>
      </p:sp>
      <p:sp>
        <p:nvSpPr>
          <p:cNvPr id="525" name="CustomShape 5"/>
          <p:cNvSpPr/>
          <p:nvPr/>
        </p:nvSpPr>
        <p:spPr>
          <a:xfrm>
            <a:off x="1147320" y="2124000"/>
            <a:ext cx="133063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Using SQL Queries to Detect Vulnerabilities:</a:t>
            </a:r>
            <a:endParaRPr b="0" lang="en-US" sz="3000" spc="-1" strike="noStrike">
              <a:latin typeface="Arial"/>
            </a:endParaRPr>
          </a:p>
          <a:p>
            <a:pPr lvl="2" marL="1295280" indent="-431280">
              <a:lnSpc>
                <a:spcPts val="6001"/>
              </a:lnSpc>
              <a:buClr>
                <a:srgbClr val="2d2d2d"/>
              </a:buClr>
              <a:buFont typeface="Arial"/>
              <a:buChar char="⚬"/>
            </a:pPr>
            <a:r>
              <a:rPr b="0" lang="en-US" sz="3000" spc="-1" strike="noStrike">
                <a:solidFill>
                  <a:srgbClr val="2d2d2d"/>
                </a:solidFill>
                <a:latin typeface="Lato 1"/>
                <a:ea typeface="Lato 1"/>
              </a:rPr>
              <a:t>Identifying Suspicious Logins: Query logs to identify unusual login patterns or failed login attempts.</a:t>
            </a:r>
            <a:endParaRPr b="0" lang="en-US" sz="3000" spc="-1" strike="noStrike">
              <a:latin typeface="Arial"/>
            </a:endParaRPr>
          </a:p>
          <a:p>
            <a:pPr>
              <a:lnSpc>
                <a:spcPts val="6001"/>
              </a:lnSpc>
            </a:pPr>
            <a:r>
              <a:rPr b="0" lang="en-US" sz="3000" spc="-1" strike="noStrike">
                <a:solidFill>
                  <a:srgbClr val="2d2d2d"/>
                </a:solidFill>
                <a:latin typeface="Lato 1"/>
                <a:ea typeface="Lato 1"/>
              </a:rPr>
              <a:t>Example (Detecting multiple failed login attempts):</a:t>
            </a:r>
            <a:endParaRPr b="0" lang="en-US" sz="3000" spc="-1" strike="noStrike">
              <a:latin typeface="Arial"/>
            </a:endParaRPr>
          </a:p>
          <a:p>
            <a:pPr>
              <a:lnSpc>
                <a:spcPts val="6001"/>
              </a:lnSpc>
            </a:pPr>
            <a:r>
              <a:rPr b="0" lang="en-US" sz="3000" spc="-1" strike="noStrike">
                <a:solidFill>
                  <a:srgbClr val="2d2d2d"/>
                </a:solidFill>
                <a:latin typeface="Lato 1"/>
                <a:ea typeface="Lato 1"/>
              </a:rPr>
              <a:t>sql</a:t>
            </a:r>
            <a:endParaRPr b="0" lang="en-US" sz="3000" spc="-1" strike="noStrike">
              <a:latin typeface="Arial"/>
            </a:endParaRPr>
          </a:p>
          <a:p>
            <a:pPr>
              <a:lnSpc>
                <a:spcPts val="6001"/>
              </a:lnSpc>
            </a:pPr>
            <a:r>
              <a:rPr b="0" lang="en-US" sz="3000" spc="-1" strike="noStrike">
                <a:solidFill>
                  <a:srgbClr val="2d2d2d"/>
                </a:solidFill>
                <a:latin typeface="Lato 1"/>
                <a:ea typeface="Lato 1"/>
              </a:rPr>
              <a:t>SELECT username, COUNT(*) AS failed_attempts FROM login_attempts</a:t>
            </a:r>
            <a:endParaRPr b="0" lang="en-US" sz="3000" spc="-1" strike="noStrike">
              <a:latin typeface="Arial"/>
            </a:endParaRPr>
          </a:p>
          <a:p>
            <a:pPr>
              <a:lnSpc>
                <a:spcPts val="6001"/>
              </a:lnSpc>
            </a:pPr>
            <a:r>
              <a:rPr b="0" lang="en-US" sz="3000" spc="-1" strike="noStrike">
                <a:solidFill>
                  <a:srgbClr val="2d2d2d"/>
                </a:solidFill>
                <a:latin typeface="Lato 1"/>
                <a:ea typeface="Lato 1"/>
              </a:rPr>
              <a:t>WHERE status = 'failed' GROUP BY username HAVING failed_attempts &gt; 5;</a:t>
            </a:r>
            <a:endParaRPr b="0" lang="en-US" sz="3000" spc="-1" strike="noStrike">
              <a:latin typeface="Arial"/>
            </a:endParaRPr>
          </a:p>
        </p:txBody>
      </p:sp>
      <p:sp>
        <p:nvSpPr>
          <p:cNvPr id="52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27" name="Group 1"/>
          <p:cNvGrpSpPr/>
          <p:nvPr/>
        </p:nvGrpSpPr>
        <p:grpSpPr>
          <a:xfrm>
            <a:off x="0" y="8988120"/>
            <a:ext cx="18287640" cy="1298520"/>
            <a:chOff x="0" y="8988120"/>
            <a:chExt cx="18287640" cy="1298520"/>
          </a:xfrm>
        </p:grpSpPr>
        <p:sp>
          <p:nvSpPr>
            <p:cNvPr id="52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2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30" name="CustomShape 4"/>
          <p:cNvSpPr/>
          <p:nvPr/>
        </p:nvSpPr>
        <p:spPr>
          <a:xfrm>
            <a:off x="990720" y="763920"/>
            <a:ext cx="1509444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Database Security: Securing Databases and Using SQL Queries to Detect and Prevent Vulnerabilities</a:t>
            </a:r>
            <a:endParaRPr b="0" lang="en-US" sz="4700" spc="-1" strike="noStrike">
              <a:latin typeface="Arial"/>
            </a:endParaRPr>
          </a:p>
        </p:txBody>
      </p:sp>
      <p:sp>
        <p:nvSpPr>
          <p:cNvPr id="531" name="CustomShape 5"/>
          <p:cNvSpPr/>
          <p:nvPr/>
        </p:nvSpPr>
        <p:spPr>
          <a:xfrm>
            <a:off x="1147320" y="2124000"/>
            <a:ext cx="13306320" cy="457236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Detecting SQL Injection Attempts: Query database logs for potential SQL injection signatures (e.g., entries containing ' OR '1'='1).</a:t>
            </a:r>
            <a:endParaRPr b="0" lang="en-US" sz="3000" spc="-1" strike="noStrike">
              <a:latin typeface="Arial"/>
            </a:endParaRPr>
          </a:p>
          <a:p>
            <a:pPr>
              <a:lnSpc>
                <a:spcPts val="6001"/>
              </a:lnSpc>
            </a:pPr>
            <a:r>
              <a:rPr b="0" lang="en-US" sz="3000" spc="-1" strike="noStrike">
                <a:solidFill>
                  <a:srgbClr val="2d2d2d"/>
                </a:solidFill>
                <a:latin typeface="Lato 1"/>
                <a:ea typeface="Lato 1"/>
              </a:rPr>
              <a:t>Example:</a:t>
            </a:r>
            <a:endParaRPr b="0" lang="en-US" sz="3000" spc="-1" strike="noStrike">
              <a:latin typeface="Arial"/>
            </a:endParaRPr>
          </a:p>
          <a:p>
            <a:pPr>
              <a:lnSpc>
                <a:spcPts val="6001"/>
              </a:lnSpc>
            </a:pPr>
            <a:r>
              <a:rPr b="0" lang="en-US" sz="3000" spc="-1" strike="noStrike">
                <a:solidFill>
                  <a:srgbClr val="2d2d2d"/>
                </a:solidFill>
                <a:latin typeface="Lato 1"/>
                <a:ea typeface="Lato 1"/>
              </a:rPr>
              <a:t>sql</a:t>
            </a:r>
            <a:endParaRPr b="0" lang="en-US" sz="3000" spc="-1" strike="noStrike">
              <a:latin typeface="Arial"/>
            </a:endParaRPr>
          </a:p>
          <a:p>
            <a:pPr>
              <a:lnSpc>
                <a:spcPts val="6001"/>
              </a:lnSpc>
            </a:pPr>
            <a:r>
              <a:rPr b="0" lang="en-US" sz="3000" spc="-1" strike="noStrike">
                <a:solidFill>
                  <a:srgbClr val="2d2d2d"/>
                </a:solidFill>
                <a:latin typeface="Lato 1"/>
                <a:ea typeface="Lato 1"/>
              </a:rPr>
              <a:t>SELECT * FROM logs WHERE user_input LIKE '%OR%1=1%' AND status = 'failed';</a:t>
            </a:r>
            <a:endParaRPr b="0" lang="en-US" sz="3000" spc="-1" strike="noStrike">
              <a:latin typeface="Arial"/>
            </a:endParaRPr>
          </a:p>
        </p:txBody>
      </p:sp>
      <p:sp>
        <p:nvSpPr>
          <p:cNvPr id="53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33" name="Group 1"/>
          <p:cNvGrpSpPr/>
          <p:nvPr/>
        </p:nvGrpSpPr>
        <p:grpSpPr>
          <a:xfrm>
            <a:off x="0" y="8988120"/>
            <a:ext cx="18287640" cy="1298520"/>
            <a:chOff x="0" y="8988120"/>
            <a:chExt cx="18287640" cy="1298520"/>
          </a:xfrm>
        </p:grpSpPr>
        <p:sp>
          <p:nvSpPr>
            <p:cNvPr id="53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3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36" name="CustomShape 4"/>
          <p:cNvSpPr/>
          <p:nvPr/>
        </p:nvSpPr>
        <p:spPr>
          <a:xfrm>
            <a:off x="990720" y="763920"/>
            <a:ext cx="1509444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Database Security: Securing Databases and Using SQL Queries to Detect and Prevent Vulnerabilities</a:t>
            </a:r>
            <a:endParaRPr b="0" lang="en-US" sz="4700" spc="-1" strike="noStrike">
              <a:latin typeface="Arial"/>
            </a:endParaRPr>
          </a:p>
        </p:txBody>
      </p:sp>
      <p:sp>
        <p:nvSpPr>
          <p:cNvPr id="537" name="CustomShape 5"/>
          <p:cNvSpPr/>
          <p:nvPr/>
        </p:nvSpPr>
        <p:spPr>
          <a:xfrm>
            <a:off x="1147320" y="2124000"/>
            <a:ext cx="13306320" cy="45723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Database Security Auditing: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Use SQL queries to audit user permissions and check for any unnecessary privileges that could be exploited by attackers.</a:t>
            </a:r>
            <a:endParaRPr b="0" lang="en-US" sz="3000" spc="-1" strike="noStrike">
              <a:latin typeface="Arial"/>
            </a:endParaRPr>
          </a:p>
          <a:p>
            <a:pPr>
              <a:lnSpc>
                <a:spcPts val="6001"/>
              </a:lnSpc>
            </a:pPr>
            <a:r>
              <a:rPr b="0" lang="en-US" sz="3000" spc="-1" strike="noStrike">
                <a:solidFill>
                  <a:srgbClr val="2d2d2d"/>
                </a:solidFill>
                <a:latin typeface="Lato 1"/>
                <a:ea typeface="Lato 1"/>
              </a:rPr>
              <a:t>Example:</a:t>
            </a:r>
            <a:endParaRPr b="0" lang="en-US" sz="3000" spc="-1" strike="noStrike">
              <a:latin typeface="Arial"/>
            </a:endParaRPr>
          </a:p>
          <a:p>
            <a:pPr>
              <a:lnSpc>
                <a:spcPts val="6001"/>
              </a:lnSpc>
            </a:pPr>
            <a:r>
              <a:rPr b="0" lang="en-US" sz="3000" spc="-1" strike="noStrike">
                <a:solidFill>
                  <a:srgbClr val="2d2d2d"/>
                </a:solidFill>
                <a:latin typeface="Lato 1"/>
                <a:ea typeface="Lato 1"/>
              </a:rPr>
              <a:t>#sql</a:t>
            </a:r>
            <a:endParaRPr b="0" lang="en-US" sz="3000" spc="-1" strike="noStrike">
              <a:latin typeface="Arial"/>
            </a:endParaRPr>
          </a:p>
          <a:p>
            <a:pPr>
              <a:lnSpc>
                <a:spcPts val="6001"/>
              </a:lnSpc>
            </a:pPr>
            <a:r>
              <a:rPr b="0" lang="en-US" sz="3000" spc="-1" strike="noStrike">
                <a:solidFill>
                  <a:srgbClr val="2d2d2d"/>
                </a:solidFill>
                <a:latin typeface="Lato 1"/>
                <a:ea typeface="Lato 1"/>
              </a:rPr>
              <a:t>SELECT * FROM user_permissions WHERE role = 'admin';</a:t>
            </a:r>
            <a:endParaRPr b="0" lang="en-US" sz="3000" spc="-1" strike="noStrike">
              <a:latin typeface="Arial"/>
            </a:endParaRPr>
          </a:p>
        </p:txBody>
      </p:sp>
      <p:sp>
        <p:nvSpPr>
          <p:cNvPr id="53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39" name="Group 1"/>
          <p:cNvGrpSpPr/>
          <p:nvPr/>
        </p:nvGrpSpPr>
        <p:grpSpPr>
          <a:xfrm>
            <a:off x="0" y="8988120"/>
            <a:ext cx="18287640" cy="1298520"/>
            <a:chOff x="0" y="8988120"/>
            <a:chExt cx="18287640" cy="1298520"/>
          </a:xfrm>
        </p:grpSpPr>
        <p:sp>
          <p:nvSpPr>
            <p:cNvPr id="54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4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42" name="CustomShape 4"/>
          <p:cNvSpPr/>
          <p:nvPr/>
        </p:nvSpPr>
        <p:spPr>
          <a:xfrm>
            <a:off x="990720" y="763920"/>
            <a:ext cx="1509444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Database Security: Securing Databases and Using SQL Queries to Detect and Prevent Vulnerabilities</a:t>
            </a:r>
            <a:endParaRPr b="0" lang="en-US" sz="4700" spc="-1" strike="noStrike">
              <a:latin typeface="Arial"/>
            </a:endParaRPr>
          </a:p>
        </p:txBody>
      </p:sp>
      <p:sp>
        <p:nvSpPr>
          <p:cNvPr id="543" name="CustomShape 5"/>
          <p:cNvSpPr/>
          <p:nvPr/>
        </p:nvSpPr>
        <p:spPr>
          <a:xfrm>
            <a:off x="1147320" y="2124000"/>
            <a:ext cx="13306320" cy="22860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Securing Database Configurations: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Disable unused database features or services.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Apply patches and updates regularly to mitigate known vulnerabilities.</a:t>
            </a:r>
            <a:endParaRPr b="0" lang="en-US" sz="3000" spc="-1" strike="noStrike">
              <a:latin typeface="Arial"/>
            </a:endParaRPr>
          </a:p>
        </p:txBody>
      </p:sp>
      <p:sp>
        <p:nvSpPr>
          <p:cNvPr id="54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45" name="Group 1"/>
          <p:cNvGrpSpPr/>
          <p:nvPr/>
        </p:nvGrpSpPr>
        <p:grpSpPr>
          <a:xfrm>
            <a:off x="0" y="8988120"/>
            <a:ext cx="18287640" cy="1298520"/>
            <a:chOff x="0" y="8988120"/>
            <a:chExt cx="18287640" cy="1298520"/>
          </a:xfrm>
        </p:grpSpPr>
        <p:sp>
          <p:nvSpPr>
            <p:cNvPr id="54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4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48" name="CustomShape 4"/>
          <p:cNvSpPr/>
          <p:nvPr/>
        </p:nvSpPr>
        <p:spPr>
          <a:xfrm>
            <a:off x="990720" y="763920"/>
            <a:ext cx="1544328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SQL in Incident Response: Using SQL Queries to Analyze Security Logs for Suspicious Activity</a:t>
            </a:r>
            <a:endParaRPr b="0" lang="en-US" sz="4700" spc="-1" strike="noStrike">
              <a:latin typeface="Arial"/>
            </a:endParaRPr>
          </a:p>
        </p:txBody>
      </p:sp>
      <p:sp>
        <p:nvSpPr>
          <p:cNvPr id="549" name="CustomShape 5"/>
          <p:cNvSpPr/>
          <p:nvPr/>
        </p:nvSpPr>
        <p:spPr>
          <a:xfrm>
            <a:off x="1147320" y="2124000"/>
            <a:ext cx="133063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Teach trainees how to use SQL queries to analyze logs and detect signs of a cybersecurity incident.</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Incident Response Overview:</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Incident response is the process of detecting, analyzing, and mitigating security incidents like data breaches, intrusions, and system compromises.</a:t>
            </a:r>
            <a:endParaRPr b="0" lang="en-US" sz="3000" spc="-1" strike="noStrike">
              <a:latin typeface="Arial"/>
            </a:endParaRPr>
          </a:p>
        </p:txBody>
      </p:sp>
      <p:sp>
        <p:nvSpPr>
          <p:cNvPr id="55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51" name="Group 1"/>
          <p:cNvGrpSpPr/>
          <p:nvPr/>
        </p:nvGrpSpPr>
        <p:grpSpPr>
          <a:xfrm>
            <a:off x="0" y="8988120"/>
            <a:ext cx="18287640" cy="1298520"/>
            <a:chOff x="0" y="8988120"/>
            <a:chExt cx="18287640" cy="1298520"/>
          </a:xfrm>
        </p:grpSpPr>
        <p:sp>
          <p:nvSpPr>
            <p:cNvPr id="55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5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54" name="CustomShape 4"/>
          <p:cNvSpPr/>
          <p:nvPr/>
        </p:nvSpPr>
        <p:spPr>
          <a:xfrm>
            <a:off x="990720" y="763920"/>
            <a:ext cx="1544328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SQL in Incident Response: Using SQL Queries to Analyze Security Logs for Suspicious Activity</a:t>
            </a:r>
            <a:endParaRPr b="0" lang="en-US" sz="4700" spc="-1" strike="noStrike">
              <a:latin typeface="Arial"/>
            </a:endParaRPr>
          </a:p>
        </p:txBody>
      </p:sp>
      <p:sp>
        <p:nvSpPr>
          <p:cNvPr id="555" name="CustomShape 5"/>
          <p:cNvSpPr/>
          <p:nvPr/>
        </p:nvSpPr>
        <p:spPr>
          <a:xfrm>
            <a:off x="1147320" y="2124000"/>
            <a:ext cx="1330632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Using SQL to Investigate Security Incidents: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Analyzing Log Data: Use SQL queries to search logs for specific keywords, patterns, or errors indicative of an attack.</a:t>
            </a:r>
            <a:endParaRPr b="0" lang="en-US" sz="3000" spc="-1" strike="noStrike">
              <a:latin typeface="Arial"/>
            </a:endParaRPr>
          </a:p>
          <a:p>
            <a:pPr>
              <a:lnSpc>
                <a:spcPts val="6001"/>
              </a:lnSpc>
            </a:pPr>
            <a:r>
              <a:rPr b="0" lang="en-US" sz="3000" spc="-1" strike="noStrike">
                <a:solidFill>
                  <a:srgbClr val="2d2d2d"/>
                </a:solidFill>
                <a:latin typeface="Lato 1"/>
                <a:ea typeface="Lato 1"/>
              </a:rPr>
              <a:t>Example (Detecting abnormal login times):</a:t>
            </a:r>
            <a:endParaRPr b="0" lang="en-US" sz="3000" spc="-1" strike="noStrike">
              <a:latin typeface="Arial"/>
            </a:endParaRPr>
          </a:p>
          <a:p>
            <a:pPr>
              <a:lnSpc>
                <a:spcPts val="6001"/>
              </a:lnSpc>
            </a:pPr>
            <a:r>
              <a:rPr b="0" lang="en-US" sz="3000" spc="-1" strike="noStrike">
                <a:solidFill>
                  <a:srgbClr val="2d2d2d"/>
                </a:solidFill>
                <a:latin typeface="Lato 1"/>
                <a:ea typeface="Lato 1"/>
              </a:rPr>
              <a:t>sql</a:t>
            </a:r>
            <a:endParaRPr b="0" lang="en-US" sz="3000" spc="-1" strike="noStrike">
              <a:latin typeface="Arial"/>
            </a:endParaRPr>
          </a:p>
          <a:p>
            <a:pPr>
              <a:lnSpc>
                <a:spcPts val="6001"/>
              </a:lnSpc>
            </a:pPr>
            <a:r>
              <a:rPr b="0" lang="en-US" sz="3000" spc="-1" strike="noStrike">
                <a:solidFill>
                  <a:srgbClr val="2d2d2d"/>
                </a:solidFill>
                <a:latin typeface="Lato 1"/>
                <a:ea typeface="Lato 1"/>
              </a:rPr>
              <a:t>SELECT * FROM user_login_logs</a:t>
            </a:r>
            <a:endParaRPr b="0" lang="en-US" sz="3000" spc="-1" strike="noStrike">
              <a:latin typeface="Arial"/>
            </a:endParaRPr>
          </a:p>
          <a:p>
            <a:pPr>
              <a:lnSpc>
                <a:spcPts val="6001"/>
              </a:lnSpc>
            </a:pPr>
            <a:r>
              <a:rPr b="0" lang="en-US" sz="3000" spc="-1" strike="noStrike">
                <a:solidFill>
                  <a:srgbClr val="2d2d2d"/>
                </a:solidFill>
                <a:latin typeface="Lato 1"/>
                <a:ea typeface="Lato 1"/>
              </a:rPr>
              <a:t>WHERE login_time NOT BETWEEN '08:00:00' AND '18:00:00';</a:t>
            </a:r>
            <a:endParaRPr b="0" lang="en-US" sz="3000" spc="-1" strike="noStrike">
              <a:latin typeface="Arial"/>
            </a:endParaRPr>
          </a:p>
        </p:txBody>
      </p:sp>
      <p:sp>
        <p:nvSpPr>
          <p:cNvPr id="55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57" name="Group 1"/>
          <p:cNvGrpSpPr/>
          <p:nvPr/>
        </p:nvGrpSpPr>
        <p:grpSpPr>
          <a:xfrm>
            <a:off x="0" y="8988120"/>
            <a:ext cx="18287640" cy="1298520"/>
            <a:chOff x="0" y="8988120"/>
            <a:chExt cx="18287640" cy="1298520"/>
          </a:xfrm>
        </p:grpSpPr>
        <p:sp>
          <p:nvSpPr>
            <p:cNvPr id="55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5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60" name="CustomShape 4"/>
          <p:cNvSpPr/>
          <p:nvPr/>
        </p:nvSpPr>
        <p:spPr>
          <a:xfrm>
            <a:off x="990720" y="763920"/>
            <a:ext cx="1544328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SQL in Incident Response: Using SQL Queries to Analyze Security Logs for Suspicious Activity</a:t>
            </a:r>
            <a:endParaRPr b="0" lang="en-US" sz="4700" spc="-1" strike="noStrike">
              <a:latin typeface="Arial"/>
            </a:endParaRPr>
          </a:p>
        </p:txBody>
      </p:sp>
      <p:sp>
        <p:nvSpPr>
          <p:cNvPr id="561" name="CustomShape 5"/>
          <p:cNvSpPr/>
          <p:nvPr/>
        </p:nvSpPr>
        <p:spPr>
          <a:xfrm>
            <a:off x="1147320" y="2124000"/>
            <a:ext cx="13306320" cy="457236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Forensic Investigation: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Use SQL queries to trace the origin of an attack, such as identifying IP addresses, timestamps, and the affected resources.</a:t>
            </a:r>
            <a:endParaRPr b="0" lang="en-US" sz="3000" spc="-1" strike="noStrike">
              <a:latin typeface="Arial"/>
            </a:endParaRPr>
          </a:p>
          <a:p>
            <a:pPr>
              <a:lnSpc>
                <a:spcPts val="6001"/>
              </a:lnSpc>
            </a:pPr>
            <a:r>
              <a:rPr b="0" lang="en-US" sz="3000" spc="-1" strike="noStrike">
                <a:solidFill>
                  <a:srgbClr val="2d2d2d"/>
                </a:solidFill>
                <a:latin typeface="Lato 1"/>
                <a:ea typeface="Lato 1"/>
              </a:rPr>
              <a:t>Example (Investigating suspicious IP address access):</a:t>
            </a:r>
            <a:endParaRPr b="0" lang="en-US" sz="3000" spc="-1" strike="noStrike">
              <a:latin typeface="Arial"/>
            </a:endParaRPr>
          </a:p>
          <a:p>
            <a:pPr>
              <a:lnSpc>
                <a:spcPts val="6001"/>
              </a:lnSpc>
            </a:pPr>
            <a:r>
              <a:rPr b="0" lang="en-US" sz="3000" spc="-1" strike="noStrike">
                <a:solidFill>
                  <a:srgbClr val="2d2d2d"/>
                </a:solidFill>
                <a:latin typeface="Lato 1"/>
                <a:ea typeface="Lato 1"/>
              </a:rPr>
              <a:t>sql</a:t>
            </a:r>
            <a:endParaRPr b="0" lang="en-US" sz="3000" spc="-1" strike="noStrike">
              <a:latin typeface="Arial"/>
            </a:endParaRPr>
          </a:p>
          <a:p>
            <a:pPr>
              <a:lnSpc>
                <a:spcPts val="6001"/>
              </a:lnSpc>
            </a:pPr>
            <a:r>
              <a:rPr b="0" lang="en-US" sz="3000" spc="-1" strike="noStrike">
                <a:solidFill>
                  <a:srgbClr val="2d2d2d"/>
                </a:solidFill>
                <a:latin typeface="Lato 1"/>
                <a:ea typeface="Lato 1"/>
              </a:rPr>
              <a:t>SELECT * FROM access_logs WHERE ip_address = '192.168.1.100';</a:t>
            </a:r>
            <a:endParaRPr b="0" lang="en-US" sz="3000" spc="-1" strike="noStrike">
              <a:latin typeface="Arial"/>
            </a:endParaRPr>
          </a:p>
        </p:txBody>
      </p:sp>
      <p:sp>
        <p:nvSpPr>
          <p:cNvPr id="56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63" name="Group 1"/>
          <p:cNvGrpSpPr/>
          <p:nvPr/>
        </p:nvGrpSpPr>
        <p:grpSpPr>
          <a:xfrm>
            <a:off x="0" y="8988120"/>
            <a:ext cx="18287640" cy="1298520"/>
            <a:chOff x="0" y="8988120"/>
            <a:chExt cx="18287640" cy="1298520"/>
          </a:xfrm>
        </p:grpSpPr>
        <p:sp>
          <p:nvSpPr>
            <p:cNvPr id="56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6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66" name="CustomShape 4"/>
          <p:cNvSpPr/>
          <p:nvPr/>
        </p:nvSpPr>
        <p:spPr>
          <a:xfrm>
            <a:off x="990720" y="763920"/>
            <a:ext cx="15443280" cy="250632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4: SQL in Incident Response: Using SQL Queries to Analyze Security Logs for Suspicious Activity</a:t>
            </a:r>
            <a:endParaRPr b="0" lang="en-US" sz="4700" spc="-1" strike="noStrike">
              <a:latin typeface="Arial"/>
            </a:endParaRPr>
          </a:p>
        </p:txBody>
      </p:sp>
      <p:sp>
        <p:nvSpPr>
          <p:cNvPr id="567" name="CustomShape 5"/>
          <p:cNvSpPr/>
          <p:nvPr/>
        </p:nvSpPr>
        <p:spPr>
          <a:xfrm>
            <a:off x="1147320" y="2124000"/>
            <a:ext cx="13306320" cy="2286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4. Post-Incident Analysis:</a:t>
            </a:r>
            <a:endParaRPr b="0" lang="en-US" sz="3000" spc="-1" strike="noStrike">
              <a:latin typeface="Arial"/>
            </a:endParaRPr>
          </a:p>
          <a:p>
            <a:pPr marL="457200" indent="-456840">
              <a:lnSpc>
                <a:spcPts val="6001"/>
              </a:lnSpc>
              <a:buClr>
                <a:srgbClr val="2d2d2d"/>
              </a:buClr>
              <a:buFont typeface="Arial"/>
              <a:buChar char="•"/>
            </a:pPr>
            <a:r>
              <a:rPr b="0" lang="en-US" sz="3000" spc="-1" strike="noStrike">
                <a:solidFill>
                  <a:srgbClr val="2d2d2d"/>
                </a:solidFill>
                <a:latin typeface="Lato 1"/>
                <a:ea typeface="Lato 1"/>
              </a:rPr>
              <a:t>Once an incident is identified, use SQL queries to analyze its scope and impact by reviewing affected systems, users, and data.</a:t>
            </a:r>
            <a:endParaRPr b="0" lang="en-US" sz="3000" spc="-1" strike="noStrike">
              <a:latin typeface="Arial"/>
            </a:endParaRPr>
          </a:p>
        </p:txBody>
      </p:sp>
      <p:sp>
        <p:nvSpPr>
          <p:cNvPr id="56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8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69" name="Group 1"/>
          <p:cNvGrpSpPr/>
          <p:nvPr/>
        </p:nvGrpSpPr>
        <p:grpSpPr>
          <a:xfrm>
            <a:off x="0" y="8988120"/>
            <a:ext cx="18287640" cy="1298520"/>
            <a:chOff x="0" y="8988120"/>
            <a:chExt cx="18287640" cy="1298520"/>
          </a:xfrm>
        </p:grpSpPr>
        <p:sp>
          <p:nvSpPr>
            <p:cNvPr id="57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7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72"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Conclusion of Module 4</a:t>
            </a:r>
            <a:endParaRPr b="0" lang="en-US" sz="4700" spc="-1" strike="noStrike">
              <a:latin typeface="Arial"/>
            </a:endParaRPr>
          </a:p>
        </p:txBody>
      </p:sp>
      <p:sp>
        <p:nvSpPr>
          <p:cNvPr id="573" name="CustomShape 5"/>
          <p:cNvSpPr/>
          <p:nvPr/>
        </p:nvSpPr>
        <p:spPr>
          <a:xfrm>
            <a:off x="1147320" y="2124000"/>
            <a:ext cx="12870000" cy="457236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Summary: SQL is an essential skill for cybersecurity professionals. By understanding SQL injection, database security, and querying logs, you can better protect systems and respond to incidents.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Encouragement: Practice writing SQL queries and focus on understanding how to defend against common vulnerabilities like SQL injection.</a:t>
            </a:r>
            <a:endParaRPr b="0" lang="en-US" sz="3000" spc="-1" strike="noStrike">
              <a:latin typeface="Arial"/>
            </a:endParaRPr>
          </a:p>
        </p:txBody>
      </p:sp>
      <p:sp>
        <p:nvSpPr>
          <p:cNvPr id="57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89" name="Group 1"/>
          <p:cNvGrpSpPr/>
          <p:nvPr/>
        </p:nvGrpSpPr>
        <p:grpSpPr>
          <a:xfrm>
            <a:off x="0" y="8988120"/>
            <a:ext cx="18287640" cy="1298520"/>
            <a:chOff x="0" y="8988120"/>
            <a:chExt cx="18287640" cy="1298520"/>
          </a:xfrm>
        </p:grpSpPr>
        <p:sp>
          <p:nvSpPr>
            <p:cNvPr id="9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91" name="CustomShape 3"/>
          <p:cNvSpPr/>
          <p:nvPr/>
        </p:nvSpPr>
        <p:spPr>
          <a:xfrm>
            <a:off x="12683160" y="352440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92" name="CustomShape 4"/>
          <p:cNvSpPr/>
          <p:nvPr/>
        </p:nvSpPr>
        <p:spPr>
          <a:xfrm>
            <a:off x="990720" y="763920"/>
            <a:ext cx="1409004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6: Cloud Security</a:t>
            </a:r>
            <a:endParaRPr b="0" lang="en-US" sz="4700" spc="-1" strike="noStrike">
              <a:latin typeface="Arial"/>
            </a:endParaRPr>
          </a:p>
        </p:txBody>
      </p:sp>
      <p:sp>
        <p:nvSpPr>
          <p:cNvPr id="93" name="CustomShape 5"/>
          <p:cNvSpPr/>
          <p:nvPr/>
        </p:nvSpPr>
        <p:spPr>
          <a:xfrm>
            <a:off x="1147320" y="1648080"/>
            <a:ext cx="12154320" cy="228600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Securing Cloud Infrastructure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Cloud Security Best Practices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Cloud Service Models (IaaS, PaaS, SaaS)</a:t>
            </a:r>
            <a:endParaRPr b="0" lang="en-US" sz="3000" spc="-1" strike="noStrike">
              <a:latin typeface="Arial"/>
            </a:endParaRPr>
          </a:p>
        </p:txBody>
      </p:sp>
      <p:sp>
        <p:nvSpPr>
          <p:cNvPr id="9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75" name="Group 1"/>
          <p:cNvGrpSpPr/>
          <p:nvPr/>
        </p:nvGrpSpPr>
        <p:grpSpPr>
          <a:xfrm>
            <a:off x="0" y="8988120"/>
            <a:ext cx="18287640" cy="1298520"/>
            <a:chOff x="0" y="8988120"/>
            <a:chExt cx="18287640" cy="1298520"/>
          </a:xfrm>
        </p:grpSpPr>
        <p:sp>
          <p:nvSpPr>
            <p:cNvPr id="57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7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78"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Module 5: Network Security</a:t>
            </a:r>
            <a:endParaRPr b="0" lang="en-US" sz="4700" spc="-1" strike="noStrike">
              <a:latin typeface="Arial"/>
            </a:endParaRPr>
          </a:p>
        </p:txBody>
      </p:sp>
      <p:sp>
        <p:nvSpPr>
          <p:cNvPr id="579" name="CustomShape 5"/>
          <p:cNvSpPr/>
          <p:nvPr/>
        </p:nvSpPr>
        <p:spPr>
          <a:xfrm>
            <a:off x="1147320" y="2124000"/>
            <a:ext cx="12870000" cy="533448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Let's proceed with Module 5: Network Security. This module will cover the fundamental concepts of network security, including common network vulnerabilities, network security tools, firewalls, and VPNs. Understanding network security is critical for cybersecurity professionals, as it allows them to protect networks from attacks, manage secure communications, and identify and mitigate potential risks in network configurations.</a:t>
            </a:r>
            <a:endParaRPr b="0" lang="en-US" sz="3000" spc="-1" strike="noStrike">
              <a:latin typeface="Arial"/>
            </a:endParaRPr>
          </a:p>
        </p:txBody>
      </p:sp>
      <p:sp>
        <p:nvSpPr>
          <p:cNvPr id="58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81" name="Group 1"/>
          <p:cNvGrpSpPr/>
          <p:nvPr/>
        </p:nvGrpSpPr>
        <p:grpSpPr>
          <a:xfrm>
            <a:off x="0" y="8988120"/>
            <a:ext cx="18287640" cy="1298520"/>
            <a:chOff x="0" y="8988120"/>
            <a:chExt cx="18287640" cy="1298520"/>
          </a:xfrm>
        </p:grpSpPr>
        <p:sp>
          <p:nvSpPr>
            <p:cNvPr id="58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8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84"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Basics of Networking</a:t>
            </a:r>
            <a:endParaRPr b="0" lang="en-US" sz="4700" spc="-1" strike="noStrike">
              <a:latin typeface="Arial"/>
            </a:endParaRPr>
          </a:p>
        </p:txBody>
      </p:sp>
      <p:sp>
        <p:nvSpPr>
          <p:cNvPr id="585" name="CustomShape 5"/>
          <p:cNvSpPr/>
          <p:nvPr/>
        </p:nvSpPr>
        <p:spPr>
          <a:xfrm>
            <a:off x="990720" y="1628640"/>
            <a:ext cx="12870000" cy="685944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Introduce students to basic networking concepts, as these are the foundation for understanding network security.</a:t>
            </a:r>
            <a:endParaRPr b="0" lang="en-US" sz="3000" spc="-1" strike="noStrike">
              <a:latin typeface="Arial"/>
            </a:endParaRPr>
          </a:p>
          <a:p>
            <a:pPr>
              <a:lnSpc>
                <a:spcPts val="6001"/>
              </a:lnSpc>
            </a:pP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1. What is Networking?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Networking refers to the practice of connecting computers and other devices to share resources (such as data, printers, etc.).</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Networks are typically categorized into local area networks (LAN), wide area networks (WAN), and the internet.</a:t>
            </a:r>
            <a:endParaRPr b="0" lang="en-US" sz="3000" spc="-1" strike="noStrike">
              <a:latin typeface="Arial"/>
            </a:endParaRPr>
          </a:p>
        </p:txBody>
      </p:sp>
      <p:sp>
        <p:nvSpPr>
          <p:cNvPr id="58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87" name="Group 1"/>
          <p:cNvGrpSpPr/>
          <p:nvPr/>
        </p:nvGrpSpPr>
        <p:grpSpPr>
          <a:xfrm>
            <a:off x="0" y="8988120"/>
            <a:ext cx="18287640" cy="1298520"/>
            <a:chOff x="0" y="8988120"/>
            <a:chExt cx="18287640" cy="1298520"/>
          </a:xfrm>
        </p:grpSpPr>
        <p:sp>
          <p:nvSpPr>
            <p:cNvPr id="58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8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90"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Basics of Networking</a:t>
            </a:r>
            <a:endParaRPr b="0" lang="en-US" sz="4700" spc="-1" strike="noStrike">
              <a:latin typeface="Arial"/>
            </a:endParaRPr>
          </a:p>
        </p:txBody>
      </p:sp>
      <p:sp>
        <p:nvSpPr>
          <p:cNvPr id="591" name="CustomShape 5"/>
          <p:cNvSpPr/>
          <p:nvPr/>
        </p:nvSpPr>
        <p:spPr>
          <a:xfrm>
            <a:off x="990720" y="1628640"/>
            <a:ext cx="1287000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Networking Protocols: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TCP/IP (Transmission Control Protocol/Internet Protocol): The fundamental protocol used for communication across the internet.</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HTTP/HTTPS (Hypertext Transfer Protocol/Secure): Protocols used for communication between web browsers and servers.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DNS (Domain Name System): A system that translates domain names (like www.example.com) into IP addresses.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FTP (File Transfer Protocol): A standard network protocol used to transfer files between client and server.</a:t>
            </a:r>
            <a:endParaRPr b="0" lang="en-US" sz="3000" spc="-1" strike="noStrike">
              <a:latin typeface="Arial"/>
            </a:endParaRPr>
          </a:p>
        </p:txBody>
      </p:sp>
      <p:sp>
        <p:nvSpPr>
          <p:cNvPr id="59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93" name="Group 1"/>
          <p:cNvGrpSpPr/>
          <p:nvPr/>
        </p:nvGrpSpPr>
        <p:grpSpPr>
          <a:xfrm>
            <a:off x="0" y="8988120"/>
            <a:ext cx="18287640" cy="1298520"/>
            <a:chOff x="0" y="8988120"/>
            <a:chExt cx="18287640" cy="1298520"/>
          </a:xfrm>
        </p:grpSpPr>
        <p:sp>
          <p:nvSpPr>
            <p:cNvPr id="59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59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596"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1: Basics of Networking</a:t>
            </a:r>
            <a:endParaRPr b="0" lang="en-US" sz="4700" spc="-1" strike="noStrike">
              <a:latin typeface="Arial"/>
            </a:endParaRPr>
          </a:p>
        </p:txBody>
      </p:sp>
      <p:sp>
        <p:nvSpPr>
          <p:cNvPr id="597" name="CustomShape 5"/>
          <p:cNvSpPr/>
          <p:nvPr/>
        </p:nvSpPr>
        <p:spPr>
          <a:xfrm>
            <a:off x="990720" y="1628640"/>
            <a:ext cx="12870000" cy="685872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IP Addresses and Subnetting:</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IP Addresses: Unique identifiers assigned to devices connected to a network. IPv4 uses a 32-bit address, while IPv6 uses a 128-bit address.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Subnetting: The practice of dividing an IP network into smaller sub-networks to improve performance and security.</a:t>
            </a:r>
            <a:endParaRPr b="0" lang="en-US" sz="3000" spc="-1" strike="noStrike">
              <a:latin typeface="Arial"/>
            </a:endParaRPr>
          </a:p>
          <a:p>
            <a:pPr>
              <a:lnSpc>
                <a:spcPts val="6001"/>
              </a:lnSpc>
            </a:pPr>
            <a:r>
              <a:rPr b="0" lang="en-US" sz="3000" spc="-1" strike="noStrike">
                <a:solidFill>
                  <a:srgbClr val="2d2d2d"/>
                </a:solidFill>
                <a:latin typeface="Lato 1"/>
                <a:ea typeface="Lato 1"/>
              </a:rPr>
              <a:t>4. OSI Model:</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The OSI model is a conceptual framework that standardizes the functions of a network into seven layers (Physical, Data Link, Network, Transport, Session, Presentation, and Application).</a:t>
            </a:r>
            <a:endParaRPr b="0" lang="en-US" sz="3000" spc="-1" strike="noStrike">
              <a:latin typeface="Arial"/>
            </a:endParaRPr>
          </a:p>
        </p:txBody>
      </p:sp>
      <p:sp>
        <p:nvSpPr>
          <p:cNvPr id="59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599" name="Group 1"/>
          <p:cNvGrpSpPr/>
          <p:nvPr/>
        </p:nvGrpSpPr>
        <p:grpSpPr>
          <a:xfrm>
            <a:off x="0" y="8988120"/>
            <a:ext cx="18287640" cy="1298520"/>
            <a:chOff x="0" y="8988120"/>
            <a:chExt cx="18287640" cy="1298520"/>
          </a:xfrm>
        </p:grpSpPr>
        <p:sp>
          <p:nvSpPr>
            <p:cNvPr id="60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0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02"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Common Network Vulnerabilities</a:t>
            </a:r>
            <a:endParaRPr b="0" lang="en-US" sz="4700" spc="-1" strike="noStrike">
              <a:latin typeface="Arial"/>
            </a:endParaRPr>
          </a:p>
        </p:txBody>
      </p:sp>
      <p:sp>
        <p:nvSpPr>
          <p:cNvPr id="603" name="CustomShape 5"/>
          <p:cNvSpPr/>
          <p:nvPr/>
        </p:nvSpPr>
        <p:spPr>
          <a:xfrm>
            <a:off x="990720" y="1425240"/>
            <a:ext cx="13190040" cy="76208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a:lnSpc>
                <a:spcPts val="6001"/>
              </a:lnSpc>
            </a:pPr>
            <a:r>
              <a:rPr b="0" lang="en-US" sz="3000" spc="-1" strike="noStrike">
                <a:solidFill>
                  <a:srgbClr val="2d2d2d"/>
                </a:solidFill>
                <a:latin typeface="Lato 1"/>
                <a:ea typeface="Lato 1"/>
              </a:rPr>
              <a:t>- Discuss common vulnerabilities in networks that cybersecurity professionals need to identify and protect against.</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Common Network Vulnerabilities:</a:t>
            </a:r>
            <a:endParaRPr b="0" lang="en-US" sz="3000" spc="-1" strike="noStrike">
              <a:latin typeface="Arial"/>
            </a:endParaRPr>
          </a:p>
          <a:p>
            <a:pPr>
              <a:lnSpc>
                <a:spcPts val="6001"/>
              </a:lnSpc>
            </a:pPr>
            <a:r>
              <a:rPr b="0" lang="en-US" sz="3000" spc="-1" strike="noStrike">
                <a:solidFill>
                  <a:srgbClr val="2d2d2d"/>
                </a:solidFill>
                <a:latin typeface="Lato 1"/>
                <a:ea typeface="Lato 1"/>
              </a:rPr>
              <a:t>- Man-in-the-Middle (MitM) Attacks: Attackers intercept communications between two parties to steal or manipulate data.</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 Denial of Service (DoS) and Distributed Denial of Service (DDoS): Attacks that overwhelm a system or network with traffic, causing it to crash or become unavailable.</a:t>
            </a:r>
            <a:endParaRPr b="0" lang="en-US" sz="3000" spc="-1" strike="noStrike">
              <a:latin typeface="Arial"/>
            </a:endParaRPr>
          </a:p>
        </p:txBody>
      </p:sp>
      <p:sp>
        <p:nvSpPr>
          <p:cNvPr id="60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05" name="Group 1"/>
          <p:cNvGrpSpPr/>
          <p:nvPr/>
        </p:nvGrpSpPr>
        <p:grpSpPr>
          <a:xfrm>
            <a:off x="0" y="8988120"/>
            <a:ext cx="18287640" cy="1298520"/>
            <a:chOff x="0" y="8988120"/>
            <a:chExt cx="18287640" cy="1298520"/>
          </a:xfrm>
        </p:grpSpPr>
        <p:sp>
          <p:nvSpPr>
            <p:cNvPr id="606"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07"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08"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Common Network Vulnerabilities</a:t>
            </a:r>
            <a:endParaRPr b="0" lang="en-US" sz="4700" spc="-1" strike="noStrike">
              <a:latin typeface="Arial"/>
            </a:endParaRPr>
          </a:p>
        </p:txBody>
      </p:sp>
      <p:sp>
        <p:nvSpPr>
          <p:cNvPr id="609" name="CustomShape 5"/>
          <p:cNvSpPr/>
          <p:nvPr/>
        </p:nvSpPr>
        <p:spPr>
          <a:xfrm>
            <a:off x="990720" y="1425240"/>
            <a:ext cx="13190040" cy="4572360"/>
          </a:xfrm>
          <a:prstGeom prst="rect">
            <a:avLst/>
          </a:prstGeom>
          <a:noFill/>
          <a:ln>
            <a:noFill/>
          </a:ln>
        </p:spPr>
        <p:style>
          <a:lnRef idx="0"/>
          <a:fillRef idx="0"/>
          <a:effectRef idx="0"/>
          <a:fontRef idx="minor"/>
        </p:style>
        <p:txBody>
          <a:bodyPr lIns="0" rIns="0" tIns="0" bIns="0">
            <a:spAutoFit/>
          </a:bodyPr>
          <a:p>
            <a:pPr lvl="1" marL="647640" indent="-323640">
              <a:lnSpc>
                <a:spcPts val="6001"/>
              </a:lnSpc>
              <a:buClr>
                <a:srgbClr val="2d2d2d"/>
              </a:buClr>
              <a:buFont typeface="Arial"/>
              <a:buChar char="•"/>
            </a:pPr>
            <a:r>
              <a:rPr b="0" lang="en-US" sz="3000" spc="-1" strike="noStrike">
                <a:solidFill>
                  <a:srgbClr val="2d2d2d"/>
                </a:solidFill>
                <a:latin typeface="Lato 1"/>
                <a:ea typeface="Lato 1"/>
              </a:rPr>
              <a:t>Packet Sniffing: Intercepting and capturing unencrypted data packets that travel over the network.</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IP Spoofing: Falsifying the source IP address in a packet to make it appear as though it is coming from a trusted source.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Unauthorized Access: Gaining unauthorized access to systems or networks, often through weak passwords or exposed services.</a:t>
            </a:r>
            <a:endParaRPr b="0" lang="en-US" sz="3000" spc="-1" strike="noStrike">
              <a:latin typeface="Arial"/>
            </a:endParaRPr>
          </a:p>
        </p:txBody>
      </p:sp>
      <p:sp>
        <p:nvSpPr>
          <p:cNvPr id="610"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11" name="Group 1"/>
          <p:cNvGrpSpPr/>
          <p:nvPr/>
        </p:nvGrpSpPr>
        <p:grpSpPr>
          <a:xfrm>
            <a:off x="0" y="8988120"/>
            <a:ext cx="18287640" cy="1298520"/>
            <a:chOff x="0" y="8988120"/>
            <a:chExt cx="18287640" cy="1298520"/>
          </a:xfrm>
        </p:grpSpPr>
        <p:sp>
          <p:nvSpPr>
            <p:cNvPr id="612"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13"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14"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Common Network Vulnerabilities</a:t>
            </a:r>
            <a:endParaRPr b="0" lang="en-US" sz="4700" spc="-1" strike="noStrike">
              <a:latin typeface="Arial"/>
            </a:endParaRPr>
          </a:p>
        </p:txBody>
      </p:sp>
      <p:sp>
        <p:nvSpPr>
          <p:cNvPr id="615" name="CustomShape 5"/>
          <p:cNvSpPr/>
          <p:nvPr/>
        </p:nvSpPr>
        <p:spPr>
          <a:xfrm>
            <a:off x="990720" y="1425240"/>
            <a:ext cx="13190040" cy="533448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Exploiting Weak Configurations: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Default Credentials: Many devices or services come with default usernames and passwords, which can be easily exploited if not changed.</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Open Ports: Network services that are exposed to the internet with weak security or no security at all.</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Weak or No Encryption: Unencrypted data can be easily intercepted during transmission, putting sensitive information at risk.</a:t>
            </a:r>
            <a:endParaRPr b="0" lang="en-US" sz="3000" spc="-1" strike="noStrike">
              <a:latin typeface="Arial"/>
            </a:endParaRPr>
          </a:p>
        </p:txBody>
      </p:sp>
      <p:sp>
        <p:nvSpPr>
          <p:cNvPr id="616"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17" name="Group 1"/>
          <p:cNvGrpSpPr/>
          <p:nvPr/>
        </p:nvGrpSpPr>
        <p:grpSpPr>
          <a:xfrm>
            <a:off x="0" y="8988120"/>
            <a:ext cx="18287640" cy="1298520"/>
            <a:chOff x="0" y="8988120"/>
            <a:chExt cx="18287640" cy="1298520"/>
          </a:xfrm>
        </p:grpSpPr>
        <p:sp>
          <p:nvSpPr>
            <p:cNvPr id="618"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19"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20" name="CustomShape 4"/>
          <p:cNvSpPr/>
          <p:nvPr/>
        </p:nvSpPr>
        <p:spPr>
          <a:xfrm>
            <a:off x="990720" y="763920"/>
            <a:ext cx="15443280" cy="8352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2: Common Network Vulnerabilities</a:t>
            </a:r>
            <a:endParaRPr b="0" lang="en-US" sz="4700" spc="-1" strike="noStrike">
              <a:latin typeface="Arial"/>
            </a:endParaRPr>
          </a:p>
        </p:txBody>
      </p:sp>
      <p:sp>
        <p:nvSpPr>
          <p:cNvPr id="621" name="CustomShape 5"/>
          <p:cNvSpPr/>
          <p:nvPr/>
        </p:nvSpPr>
        <p:spPr>
          <a:xfrm>
            <a:off x="990720" y="1425240"/>
            <a:ext cx="13190040" cy="38102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3. Network Protocol Vulnerabilities: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SNMP (Simple Network Management Protocol): SNMP is commonly targeted because many networks have weak or default community strings.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Telnet: A legacy protocol that sends data in cleartext, making it vulnerable to interception.</a:t>
            </a:r>
            <a:endParaRPr b="0" lang="en-US" sz="3000" spc="-1" strike="noStrike">
              <a:latin typeface="Arial"/>
            </a:endParaRPr>
          </a:p>
        </p:txBody>
      </p:sp>
      <p:sp>
        <p:nvSpPr>
          <p:cNvPr id="622"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23" name="Group 1"/>
          <p:cNvGrpSpPr/>
          <p:nvPr/>
        </p:nvGrpSpPr>
        <p:grpSpPr>
          <a:xfrm>
            <a:off x="0" y="8988120"/>
            <a:ext cx="18287640" cy="1298520"/>
            <a:chOff x="0" y="8988120"/>
            <a:chExt cx="18287640" cy="1298520"/>
          </a:xfrm>
        </p:grpSpPr>
        <p:sp>
          <p:nvSpPr>
            <p:cNvPr id="624"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25"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26" name="CustomShape 4"/>
          <p:cNvSpPr/>
          <p:nvPr/>
        </p:nvSpPr>
        <p:spPr>
          <a:xfrm>
            <a:off x="990720" y="763920"/>
            <a:ext cx="1544328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Firewalls and Network Security Tools</a:t>
            </a:r>
            <a:endParaRPr b="0" lang="en-US" sz="4700" spc="-1" strike="noStrike">
              <a:latin typeface="Arial"/>
            </a:endParaRPr>
          </a:p>
        </p:txBody>
      </p:sp>
      <p:sp>
        <p:nvSpPr>
          <p:cNvPr id="627" name="CustomShape 5"/>
          <p:cNvSpPr/>
          <p:nvPr/>
        </p:nvSpPr>
        <p:spPr>
          <a:xfrm>
            <a:off x="990720" y="1425240"/>
            <a:ext cx="13190040" cy="685944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Objective:</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Teach students about the role of firewalls and other network security tools in protecting networks.</a:t>
            </a:r>
            <a:endParaRPr b="0" lang="en-US" sz="3000" spc="-1" strike="noStrike">
              <a:latin typeface="Arial"/>
            </a:endParaRPr>
          </a:p>
          <a:p>
            <a:pPr>
              <a:lnSpc>
                <a:spcPts val="6001"/>
              </a:lnSpc>
            </a:pPr>
            <a:endParaRPr b="0" lang="en-US" sz="3000" spc="-1" strike="noStrike">
              <a:latin typeface="Arial"/>
            </a:endParaRPr>
          </a:p>
          <a:p>
            <a:pPr>
              <a:lnSpc>
                <a:spcPts val="6001"/>
              </a:lnSpc>
            </a:pPr>
            <a:r>
              <a:rPr b="0" lang="en-US" sz="3000" spc="-1" strike="noStrike">
                <a:solidFill>
                  <a:srgbClr val="2d2d2d"/>
                </a:solidFill>
                <a:latin typeface="Lato 1"/>
                <a:ea typeface="Lato 1"/>
              </a:rPr>
              <a:t>1. What is a Firewall?</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A firewall is a network security system that monitors and controls incoming and outgoing network traffic based on predetermined security rules.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Firewalls can be hardware-based, software-based, or a combination of both.</a:t>
            </a:r>
            <a:endParaRPr b="0" lang="en-US" sz="3000" spc="-1" strike="noStrike">
              <a:latin typeface="Arial"/>
            </a:endParaRPr>
          </a:p>
        </p:txBody>
      </p:sp>
      <p:sp>
        <p:nvSpPr>
          <p:cNvPr id="628"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9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9f5f0"/>
        </a:solidFill>
      </p:bgPr>
    </p:bg>
    <p:spTree>
      <p:nvGrpSpPr>
        <p:cNvPr id="1" name=""/>
        <p:cNvGrpSpPr/>
        <p:nvPr/>
      </p:nvGrpSpPr>
      <p:grpSpPr>
        <a:xfrm>
          <a:off x="0" y="0"/>
          <a:ext cx="0" cy="0"/>
          <a:chOff x="0" y="0"/>
          <a:chExt cx="0" cy="0"/>
        </a:xfrm>
      </p:grpSpPr>
      <p:grpSp>
        <p:nvGrpSpPr>
          <p:cNvPr id="629" name="Group 1"/>
          <p:cNvGrpSpPr/>
          <p:nvPr/>
        </p:nvGrpSpPr>
        <p:grpSpPr>
          <a:xfrm>
            <a:off x="0" y="8988120"/>
            <a:ext cx="18287640" cy="1298520"/>
            <a:chOff x="0" y="8988120"/>
            <a:chExt cx="18287640" cy="1298520"/>
          </a:xfrm>
        </p:grpSpPr>
        <p:sp>
          <p:nvSpPr>
            <p:cNvPr id="630" name="CustomShape 2"/>
            <p:cNvSpPr/>
            <p:nvPr/>
          </p:nvSpPr>
          <p:spPr>
            <a:xfrm>
              <a:off x="0" y="8988120"/>
              <a:ext cx="18287640" cy="1298520"/>
            </a:xfrm>
            <a:custGeom>
              <a:avLst/>
              <a:gdLst/>
              <a:ahLst/>
              <a:rect l="l" t="t" r="r" b="b"/>
              <a:pathLst>
                <a:path w="6671512" h="473852">
                  <a:moveTo>
                    <a:pt x="0" y="0"/>
                  </a:moveTo>
                  <a:lnTo>
                    <a:pt x="6671512" y="0"/>
                  </a:lnTo>
                  <a:lnTo>
                    <a:pt x="6671512" y="473852"/>
                  </a:lnTo>
                  <a:lnTo>
                    <a:pt x="0" y="473852"/>
                  </a:lnTo>
                  <a:close/>
                </a:path>
              </a:pathLst>
            </a:custGeom>
            <a:solidFill>
              <a:srgbClr val="00bf63"/>
            </a:solidFill>
            <a:ln>
              <a:noFill/>
            </a:ln>
          </p:spPr>
          <p:style>
            <a:lnRef idx="0"/>
            <a:fillRef idx="0"/>
            <a:effectRef idx="0"/>
            <a:fontRef idx="minor"/>
          </p:style>
        </p:sp>
      </p:grpSp>
      <p:sp>
        <p:nvSpPr>
          <p:cNvPr id="631" name="CustomShape 3"/>
          <p:cNvSpPr/>
          <p:nvPr/>
        </p:nvSpPr>
        <p:spPr>
          <a:xfrm>
            <a:off x="13716000" y="2467080"/>
            <a:ext cx="4114440" cy="4114440"/>
          </a:xfrm>
          <a:custGeom>
            <a:avLst/>
            <a:gdLst/>
            <a:ahLst/>
            <a:rect l="l" t="t" r="r" b="b"/>
            <a:pathLst>
              <a:path w="4114800" h="4114800">
                <a:moveTo>
                  <a:pt x="0" y="0"/>
                </a:moveTo>
                <a:lnTo>
                  <a:pt x="4114800" y="0"/>
                </a:lnTo>
                <a:lnTo>
                  <a:pt x="4114800" y="4114800"/>
                </a:lnTo>
                <a:lnTo>
                  <a:pt x="0" y="4114800"/>
                </a:lnTo>
                <a:lnTo>
                  <a:pt x="0" y="0"/>
                </a:lnTo>
                <a:close/>
              </a:path>
            </a:pathLst>
          </a:custGeom>
          <a:blipFill rotWithShape="0">
            <a:blip r:embed="rId1"/>
            <a:stretch>
              <a:fillRect/>
            </a:stretch>
          </a:blipFill>
          <a:ln>
            <a:noFill/>
          </a:ln>
        </p:spPr>
        <p:style>
          <a:lnRef idx="0"/>
          <a:fillRef idx="0"/>
          <a:effectRef idx="0"/>
          <a:fontRef idx="minor"/>
        </p:style>
      </p:sp>
      <p:sp>
        <p:nvSpPr>
          <p:cNvPr id="632" name="CustomShape 4"/>
          <p:cNvSpPr/>
          <p:nvPr/>
        </p:nvSpPr>
        <p:spPr>
          <a:xfrm>
            <a:off x="990720" y="763920"/>
            <a:ext cx="15443280" cy="1670400"/>
          </a:xfrm>
          <a:prstGeom prst="rect">
            <a:avLst/>
          </a:prstGeom>
          <a:noFill/>
          <a:ln>
            <a:noFill/>
          </a:ln>
        </p:spPr>
        <p:style>
          <a:lnRef idx="0"/>
          <a:fillRef idx="0"/>
          <a:effectRef idx="0"/>
          <a:fontRef idx="minor"/>
        </p:style>
        <p:txBody>
          <a:bodyPr lIns="0" rIns="0" tIns="0" bIns="0">
            <a:spAutoFit/>
          </a:bodyPr>
          <a:p>
            <a:pPr>
              <a:lnSpc>
                <a:spcPts val="6579"/>
              </a:lnSpc>
            </a:pPr>
            <a:r>
              <a:rPr b="1" lang="en-US" sz="4700" spc="-1" strike="noStrike">
                <a:solidFill>
                  <a:srgbClr val="00bf63"/>
                </a:solidFill>
                <a:latin typeface="Lato 1 Bold"/>
                <a:ea typeface="Lato 1 Bold"/>
              </a:rPr>
              <a:t>Section 3: Firewalls and Network Security Tools</a:t>
            </a:r>
            <a:endParaRPr b="0" lang="en-US" sz="4700" spc="-1" strike="noStrike">
              <a:latin typeface="Arial"/>
            </a:endParaRPr>
          </a:p>
        </p:txBody>
      </p:sp>
      <p:sp>
        <p:nvSpPr>
          <p:cNvPr id="633" name="CustomShape 5"/>
          <p:cNvSpPr/>
          <p:nvPr/>
        </p:nvSpPr>
        <p:spPr>
          <a:xfrm>
            <a:off x="990720" y="1425240"/>
            <a:ext cx="13190040" cy="6096600"/>
          </a:xfrm>
          <a:prstGeom prst="rect">
            <a:avLst/>
          </a:prstGeom>
          <a:noFill/>
          <a:ln>
            <a:noFill/>
          </a:ln>
        </p:spPr>
        <p:style>
          <a:lnRef idx="0"/>
          <a:fillRef idx="0"/>
          <a:effectRef idx="0"/>
          <a:fontRef idx="minor"/>
        </p:style>
        <p:txBody>
          <a:bodyPr lIns="0" rIns="0" tIns="0" bIns="0">
            <a:spAutoFit/>
          </a:bodyPr>
          <a:p>
            <a:pPr>
              <a:lnSpc>
                <a:spcPts val="6001"/>
              </a:lnSpc>
            </a:pPr>
            <a:r>
              <a:rPr b="0" lang="en-US" sz="3000" spc="-1" strike="noStrike">
                <a:solidFill>
                  <a:srgbClr val="2d2d2d"/>
                </a:solidFill>
                <a:latin typeface="Lato 1"/>
                <a:ea typeface="Lato 1"/>
              </a:rPr>
              <a:t>2. Types of Firewalls: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Packet-Filtering Firewalls: Inspects packets and determines whether to allow or block them based on predefined rules.</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Stateful Firewalls: Monitors the state of active connections and ensures that packets are part of a valid session.</a:t>
            </a:r>
            <a:endParaRPr b="0" lang="en-US" sz="3000" spc="-1" strike="noStrike">
              <a:latin typeface="Arial"/>
            </a:endParaRPr>
          </a:p>
          <a:p>
            <a:pPr lvl="1" marL="647640" indent="-323640">
              <a:lnSpc>
                <a:spcPts val="6001"/>
              </a:lnSpc>
              <a:buClr>
                <a:srgbClr val="2d2d2d"/>
              </a:buClr>
              <a:buFont typeface="Arial"/>
              <a:buChar char="•"/>
            </a:pPr>
            <a:r>
              <a:rPr b="0" lang="en-US" sz="3000" spc="-1" strike="noStrike">
                <a:solidFill>
                  <a:srgbClr val="2d2d2d"/>
                </a:solidFill>
                <a:latin typeface="Lato 1"/>
                <a:ea typeface="Lato 1"/>
              </a:rPr>
              <a:t>Proxy Firewalls: Acts as an intermediary between the user and the network, filtering content and preventing direct access to internal resources.</a:t>
            </a:r>
            <a:endParaRPr b="0" lang="en-US" sz="3000" spc="-1" strike="noStrike">
              <a:latin typeface="Arial"/>
            </a:endParaRPr>
          </a:p>
        </p:txBody>
      </p:sp>
      <p:sp>
        <p:nvSpPr>
          <p:cNvPr id="634" name="CustomShape 6"/>
          <p:cNvSpPr/>
          <p:nvPr/>
        </p:nvSpPr>
        <p:spPr>
          <a:xfrm>
            <a:off x="12902400" y="9358920"/>
            <a:ext cx="4356360" cy="497520"/>
          </a:xfrm>
          <a:prstGeom prst="rect">
            <a:avLst/>
          </a:prstGeom>
          <a:noFill/>
          <a:ln>
            <a:noFill/>
          </a:ln>
        </p:spPr>
        <p:style>
          <a:lnRef idx="0"/>
          <a:fillRef idx="0"/>
          <a:effectRef idx="0"/>
          <a:fontRef idx="minor"/>
        </p:style>
        <p:txBody>
          <a:bodyPr lIns="0" rIns="0" tIns="0" bIns="0">
            <a:spAutoFit/>
          </a:bodyPr>
          <a:p>
            <a:pPr algn="r">
              <a:lnSpc>
                <a:spcPts val="3920"/>
              </a:lnSpc>
            </a:pPr>
            <a:r>
              <a:rPr b="1" lang="en-US" sz="2800" spc="-1" strike="noStrike">
                <a:solidFill>
                  <a:srgbClr val="f9f5f0"/>
                </a:solidFill>
                <a:latin typeface="Lato 1 Bold"/>
                <a:ea typeface="Lato 1 Bold"/>
              </a:rPr>
              <a:t>5</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24</TotalTime>
  <Application>Cool_File_Viewer/6.2.8.2$Windows_x86 LibreOffice_project/</Application>
  <Words>13587</Words>
  <Paragraphs>1257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Ire</dc:creator>
  <dc:description/>
  <dc:language>en-US</dc:language>
  <cp:lastModifiedBy/>
  <dcterms:modified xsi:type="dcterms:W3CDTF">2025-10-15T00:14:56Z</dcterms:modified>
  <cp:revision>9</cp:revision>
  <dc:subject/>
  <dc:title>Google Cybersecurity Training Manual</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ICV">
    <vt:lpwstr>7272DCDC063148A89B4B558B53E5733E_12</vt:lpwstr>
  </property>
  <property fmtid="{D5CDD505-2E9C-101B-9397-08002B2CF9AE}" pid="6" name="KSOProductBuildVer">
    <vt:lpwstr>1033-12.2.0.20323</vt:lpwstr>
  </property>
  <property fmtid="{D5CDD505-2E9C-101B-9397-08002B2CF9AE}" pid="7" name="LinksUpToDate">
    <vt:bool>0</vt:bool>
  </property>
  <property fmtid="{D5CDD505-2E9C-101B-9397-08002B2CF9AE}" pid="8" name="MMClips">
    <vt:i4>0</vt:i4>
  </property>
  <property fmtid="{D5CDD505-2E9C-101B-9397-08002B2CF9AE}" pid="9" name="Notes">
    <vt:i4>0</vt:i4>
  </property>
  <property fmtid="{D5CDD505-2E9C-101B-9397-08002B2CF9AE}" pid="10" name="PresentationFormat">
    <vt:lpwstr>Custom</vt:lpwstr>
  </property>
  <property fmtid="{D5CDD505-2E9C-101B-9397-08002B2CF9AE}" pid="11" name="ScaleCrop">
    <vt:bool>0</vt:bool>
  </property>
  <property fmtid="{D5CDD505-2E9C-101B-9397-08002B2CF9AE}" pid="12" name="ShareDoc">
    <vt:bool>0</vt:bool>
  </property>
  <property fmtid="{D5CDD505-2E9C-101B-9397-08002B2CF9AE}" pid="13" name="Slides">
    <vt:i4>193</vt:i4>
  </property>
</Properties>
</file>